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8" r:id="rId3"/>
    <p:sldId id="259" r:id="rId4"/>
    <p:sldId id="267" r:id="rId5"/>
    <p:sldId id="263" r:id="rId6"/>
    <p:sldId id="268" r:id="rId7"/>
    <p:sldId id="262" r:id="rId8"/>
    <p:sldId id="269" r:id="rId9"/>
    <p:sldId id="274" r:id="rId10"/>
    <p:sldId id="275" r:id="rId11"/>
    <p:sldId id="276" r:id="rId12"/>
    <p:sldId id="277" r:id="rId13"/>
    <p:sldId id="281" r:id="rId14"/>
    <p:sldId id="280" r:id="rId15"/>
    <p:sldId id="270" r:id="rId16"/>
    <p:sldId id="283" r:id="rId17"/>
    <p:sldId id="282"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e Dalton (DFFH)" initials="SD(" lastIdx="1" clrIdx="0">
    <p:extLst>
      <p:ext uri="{19B8F6BF-5375-455C-9EA6-DF929625EA0E}">
        <p15:presenceInfo xmlns:p15="http://schemas.microsoft.com/office/powerpoint/2012/main" userId="S::Simone.Dalton@dffh.vic.gov.au::46fce4b2-79d6-4b87-8a2e-3a5ca899ec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78" d="100"/>
          <a:sy n="78" d="100"/>
        </p:scale>
        <p:origin x="126"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E0DE5-2431-4432-BA56-89F397F521D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619D48D-6A45-4AC9-9748-4770ED0ED3E0}">
      <dgm:prSet/>
      <dgm:spPr/>
      <dgm:t>
        <a:bodyPr/>
        <a:lstStyle/>
        <a:p>
          <a:r>
            <a:rPr lang="en-AU">
              <a:solidFill>
                <a:schemeClr val="bg1"/>
              </a:solidFill>
            </a:rPr>
            <a:t>Evolution– looking for published reports</a:t>
          </a:r>
          <a:endParaRPr lang="en-US">
            <a:solidFill>
              <a:schemeClr val="bg1"/>
            </a:solidFill>
          </a:endParaRPr>
        </a:p>
      </dgm:t>
    </dgm:pt>
    <dgm:pt modelId="{30FED0A3-CB7E-4E9B-89D4-6AB05AAF3EA3}" type="parTrans" cxnId="{20CE57B7-9A7B-4D68-8622-8287FF4D18B8}">
      <dgm:prSet/>
      <dgm:spPr/>
      <dgm:t>
        <a:bodyPr/>
        <a:lstStyle/>
        <a:p>
          <a:endParaRPr lang="en-US"/>
        </a:p>
      </dgm:t>
    </dgm:pt>
    <dgm:pt modelId="{CB52998E-354C-42F9-8125-58D12DB69618}" type="sibTrans" cxnId="{20CE57B7-9A7B-4D68-8622-8287FF4D18B8}">
      <dgm:prSet/>
      <dgm:spPr/>
      <dgm:t>
        <a:bodyPr/>
        <a:lstStyle/>
        <a:p>
          <a:endParaRPr lang="en-US"/>
        </a:p>
      </dgm:t>
    </dgm:pt>
    <dgm:pt modelId="{105A0C79-8AC1-4D3E-956C-14C1A4591007}">
      <dgm:prSet/>
      <dgm:spPr/>
      <dgm:t>
        <a:bodyPr/>
        <a:lstStyle/>
        <a:p>
          <a:r>
            <a:rPr lang="en-AU"/>
            <a:t>Aim - document lessons learned by rural remote communities in long and difficult droughts. </a:t>
          </a:r>
          <a:endParaRPr lang="en-US"/>
        </a:p>
      </dgm:t>
    </dgm:pt>
    <dgm:pt modelId="{48A6ABAF-34E0-4C65-A87D-5DD8C7D3286C}" type="parTrans" cxnId="{8B4BAA48-E3AC-4974-9CD2-947EF53FFD2F}">
      <dgm:prSet/>
      <dgm:spPr/>
      <dgm:t>
        <a:bodyPr/>
        <a:lstStyle/>
        <a:p>
          <a:endParaRPr lang="en-US"/>
        </a:p>
      </dgm:t>
    </dgm:pt>
    <dgm:pt modelId="{CF2078B3-8BE6-4FE3-9694-D3A1E1E7B28C}" type="sibTrans" cxnId="{8B4BAA48-E3AC-4974-9CD2-947EF53FFD2F}">
      <dgm:prSet/>
      <dgm:spPr/>
      <dgm:t>
        <a:bodyPr/>
        <a:lstStyle/>
        <a:p>
          <a:endParaRPr lang="en-US"/>
        </a:p>
      </dgm:t>
    </dgm:pt>
    <dgm:pt modelId="{9DCBF061-5BAD-4603-8853-87D74A52576A}">
      <dgm:prSet/>
      <dgm:spPr/>
      <dgm:t>
        <a:bodyPr/>
        <a:lstStyle/>
        <a:p>
          <a:r>
            <a:rPr lang="en-AU"/>
            <a:t>There is no one source of truth on this</a:t>
          </a:r>
          <a:endParaRPr lang="en-US"/>
        </a:p>
      </dgm:t>
    </dgm:pt>
    <dgm:pt modelId="{E66C8D2C-4579-4A55-97A5-BA603944DBEB}" type="parTrans" cxnId="{8D591043-89E7-42FD-9C3D-0DDCC1BAB4AD}">
      <dgm:prSet/>
      <dgm:spPr/>
      <dgm:t>
        <a:bodyPr/>
        <a:lstStyle/>
        <a:p>
          <a:endParaRPr lang="en-US"/>
        </a:p>
      </dgm:t>
    </dgm:pt>
    <dgm:pt modelId="{1090937A-F8B1-434A-BDAA-55E9ED9BD0CD}" type="sibTrans" cxnId="{8D591043-89E7-42FD-9C3D-0DDCC1BAB4AD}">
      <dgm:prSet/>
      <dgm:spPr/>
      <dgm:t>
        <a:bodyPr/>
        <a:lstStyle/>
        <a:p>
          <a:endParaRPr lang="en-US"/>
        </a:p>
      </dgm:t>
    </dgm:pt>
    <dgm:pt modelId="{19EE125C-3E36-4B85-8A2C-DB889A662B0B}">
      <dgm:prSet/>
      <dgm:spPr/>
      <dgm:t>
        <a:bodyPr/>
        <a:lstStyle/>
        <a:p>
          <a:r>
            <a:rPr lang="en-AU"/>
            <a:t>Lived experience - many lessons to share; these can provide insights for other communities</a:t>
          </a:r>
          <a:endParaRPr lang="en-US"/>
        </a:p>
      </dgm:t>
    </dgm:pt>
    <dgm:pt modelId="{A16B86CC-3598-446E-BE57-5C0DAC95ECD4}" type="parTrans" cxnId="{CF5D09A2-CC58-40FB-BCEA-F3001723FEA1}">
      <dgm:prSet/>
      <dgm:spPr/>
      <dgm:t>
        <a:bodyPr/>
        <a:lstStyle/>
        <a:p>
          <a:endParaRPr lang="en-US"/>
        </a:p>
      </dgm:t>
    </dgm:pt>
    <dgm:pt modelId="{0C9174F5-DB4B-4331-B607-8054EE4ACE08}" type="sibTrans" cxnId="{CF5D09A2-CC58-40FB-BCEA-F3001723FEA1}">
      <dgm:prSet/>
      <dgm:spPr/>
      <dgm:t>
        <a:bodyPr/>
        <a:lstStyle/>
        <a:p>
          <a:endParaRPr lang="en-US"/>
        </a:p>
      </dgm:t>
    </dgm:pt>
    <dgm:pt modelId="{CF2E0AD2-D9A1-4DC7-8EBC-2EE2CF205A9A}">
      <dgm:prSet/>
      <dgm:spPr/>
      <dgm:t>
        <a:bodyPr/>
        <a:lstStyle/>
        <a:p>
          <a:r>
            <a:rPr lang="en-AU"/>
            <a:t>We all have roles to play in climate adaptation and mitigation so there is a wide scope for using information collected</a:t>
          </a:r>
          <a:endParaRPr lang="en-US"/>
        </a:p>
      </dgm:t>
    </dgm:pt>
    <dgm:pt modelId="{FCBFC539-138C-4D05-95DD-9DCA88AA150A}" type="parTrans" cxnId="{C414AB16-A35B-4FDD-95D1-5A39C03BCA2E}">
      <dgm:prSet/>
      <dgm:spPr/>
      <dgm:t>
        <a:bodyPr/>
        <a:lstStyle/>
        <a:p>
          <a:endParaRPr lang="en-US"/>
        </a:p>
      </dgm:t>
    </dgm:pt>
    <dgm:pt modelId="{961010ED-2857-4ED4-BB1B-500C3E574A23}" type="sibTrans" cxnId="{C414AB16-A35B-4FDD-95D1-5A39C03BCA2E}">
      <dgm:prSet/>
      <dgm:spPr/>
      <dgm:t>
        <a:bodyPr/>
        <a:lstStyle/>
        <a:p>
          <a:endParaRPr lang="en-US"/>
        </a:p>
      </dgm:t>
    </dgm:pt>
    <dgm:pt modelId="{72FB8B6B-0919-4BAB-984C-BF4F081048F7}" type="pres">
      <dgm:prSet presAssocID="{63FE0DE5-2431-4432-BA56-89F397F521DA}" presName="diagram" presStyleCnt="0">
        <dgm:presLayoutVars>
          <dgm:dir/>
          <dgm:resizeHandles val="exact"/>
        </dgm:presLayoutVars>
      </dgm:prSet>
      <dgm:spPr/>
    </dgm:pt>
    <dgm:pt modelId="{DC604356-D49E-44D1-82D7-70A42AEBD401}" type="pres">
      <dgm:prSet presAssocID="{1619D48D-6A45-4AC9-9748-4770ED0ED3E0}" presName="node" presStyleLbl="node1" presStyleIdx="0" presStyleCnt="5">
        <dgm:presLayoutVars>
          <dgm:bulletEnabled val="1"/>
        </dgm:presLayoutVars>
      </dgm:prSet>
      <dgm:spPr/>
    </dgm:pt>
    <dgm:pt modelId="{4B2AC434-5108-44D6-946E-92965BC5B2FA}" type="pres">
      <dgm:prSet presAssocID="{CB52998E-354C-42F9-8125-58D12DB69618}" presName="sibTrans" presStyleCnt="0"/>
      <dgm:spPr/>
    </dgm:pt>
    <dgm:pt modelId="{D281D09C-D3D8-4182-B4D8-3747F3C380D8}" type="pres">
      <dgm:prSet presAssocID="{105A0C79-8AC1-4D3E-956C-14C1A4591007}" presName="node" presStyleLbl="node1" presStyleIdx="1" presStyleCnt="5">
        <dgm:presLayoutVars>
          <dgm:bulletEnabled val="1"/>
        </dgm:presLayoutVars>
      </dgm:prSet>
      <dgm:spPr/>
    </dgm:pt>
    <dgm:pt modelId="{98E1CDE2-7AD3-4A93-93D9-A385883964D2}" type="pres">
      <dgm:prSet presAssocID="{CF2078B3-8BE6-4FE3-9694-D3A1E1E7B28C}" presName="sibTrans" presStyleCnt="0"/>
      <dgm:spPr/>
    </dgm:pt>
    <dgm:pt modelId="{AA33FC0A-1527-45C0-A7D1-A3ABCE4AFDDF}" type="pres">
      <dgm:prSet presAssocID="{9DCBF061-5BAD-4603-8853-87D74A52576A}" presName="node" presStyleLbl="node1" presStyleIdx="2" presStyleCnt="5">
        <dgm:presLayoutVars>
          <dgm:bulletEnabled val="1"/>
        </dgm:presLayoutVars>
      </dgm:prSet>
      <dgm:spPr/>
    </dgm:pt>
    <dgm:pt modelId="{B4213AC7-8B51-4510-AB18-9178CFA84868}" type="pres">
      <dgm:prSet presAssocID="{1090937A-F8B1-434A-BDAA-55E9ED9BD0CD}" presName="sibTrans" presStyleCnt="0"/>
      <dgm:spPr/>
    </dgm:pt>
    <dgm:pt modelId="{D010A448-44E0-48E7-81DC-2A9C203C7F73}" type="pres">
      <dgm:prSet presAssocID="{19EE125C-3E36-4B85-8A2C-DB889A662B0B}" presName="node" presStyleLbl="node1" presStyleIdx="3" presStyleCnt="5">
        <dgm:presLayoutVars>
          <dgm:bulletEnabled val="1"/>
        </dgm:presLayoutVars>
      </dgm:prSet>
      <dgm:spPr/>
    </dgm:pt>
    <dgm:pt modelId="{04AE2069-5AF1-4C87-BC78-8B04695690D0}" type="pres">
      <dgm:prSet presAssocID="{0C9174F5-DB4B-4331-B607-8054EE4ACE08}" presName="sibTrans" presStyleCnt="0"/>
      <dgm:spPr/>
    </dgm:pt>
    <dgm:pt modelId="{06A4923D-E1DF-41C1-A278-F5870ED14CE5}" type="pres">
      <dgm:prSet presAssocID="{CF2E0AD2-D9A1-4DC7-8EBC-2EE2CF205A9A}" presName="node" presStyleLbl="node1" presStyleIdx="4" presStyleCnt="5">
        <dgm:presLayoutVars>
          <dgm:bulletEnabled val="1"/>
        </dgm:presLayoutVars>
      </dgm:prSet>
      <dgm:spPr/>
    </dgm:pt>
  </dgm:ptLst>
  <dgm:cxnLst>
    <dgm:cxn modelId="{C414AB16-A35B-4FDD-95D1-5A39C03BCA2E}" srcId="{63FE0DE5-2431-4432-BA56-89F397F521DA}" destId="{CF2E0AD2-D9A1-4DC7-8EBC-2EE2CF205A9A}" srcOrd="4" destOrd="0" parTransId="{FCBFC539-138C-4D05-95DD-9DCA88AA150A}" sibTransId="{961010ED-2857-4ED4-BB1B-500C3E574A23}"/>
    <dgm:cxn modelId="{2CAC813D-401D-4251-BDD1-D7FA262D67BE}" type="presOf" srcId="{CF2E0AD2-D9A1-4DC7-8EBC-2EE2CF205A9A}" destId="{06A4923D-E1DF-41C1-A278-F5870ED14CE5}" srcOrd="0" destOrd="0" presId="urn:microsoft.com/office/officeart/2005/8/layout/default"/>
    <dgm:cxn modelId="{7AE3A03F-D4F0-46B8-8F34-73AB50D3F43A}" type="presOf" srcId="{63FE0DE5-2431-4432-BA56-89F397F521DA}" destId="{72FB8B6B-0919-4BAB-984C-BF4F081048F7}" srcOrd="0" destOrd="0" presId="urn:microsoft.com/office/officeart/2005/8/layout/default"/>
    <dgm:cxn modelId="{8D591043-89E7-42FD-9C3D-0DDCC1BAB4AD}" srcId="{63FE0DE5-2431-4432-BA56-89F397F521DA}" destId="{9DCBF061-5BAD-4603-8853-87D74A52576A}" srcOrd="2" destOrd="0" parTransId="{E66C8D2C-4579-4A55-97A5-BA603944DBEB}" sibTransId="{1090937A-F8B1-434A-BDAA-55E9ED9BD0CD}"/>
    <dgm:cxn modelId="{8B4BAA48-E3AC-4974-9CD2-947EF53FFD2F}" srcId="{63FE0DE5-2431-4432-BA56-89F397F521DA}" destId="{105A0C79-8AC1-4D3E-956C-14C1A4591007}" srcOrd="1" destOrd="0" parTransId="{48A6ABAF-34E0-4C65-A87D-5DD8C7D3286C}" sibTransId="{CF2078B3-8BE6-4FE3-9694-D3A1E1E7B28C}"/>
    <dgm:cxn modelId="{9DBEFA6A-63B9-48BE-A514-B317B0E0C9E2}" type="presOf" srcId="{9DCBF061-5BAD-4603-8853-87D74A52576A}" destId="{AA33FC0A-1527-45C0-A7D1-A3ABCE4AFDDF}" srcOrd="0" destOrd="0" presId="urn:microsoft.com/office/officeart/2005/8/layout/default"/>
    <dgm:cxn modelId="{6484EB89-236F-4429-AE06-023B22B21355}" type="presOf" srcId="{1619D48D-6A45-4AC9-9748-4770ED0ED3E0}" destId="{DC604356-D49E-44D1-82D7-70A42AEBD401}" srcOrd="0" destOrd="0" presId="urn:microsoft.com/office/officeart/2005/8/layout/default"/>
    <dgm:cxn modelId="{89D0B49B-07C5-444D-B1AB-D073CE32E67B}" type="presOf" srcId="{19EE125C-3E36-4B85-8A2C-DB889A662B0B}" destId="{D010A448-44E0-48E7-81DC-2A9C203C7F73}" srcOrd="0" destOrd="0" presId="urn:microsoft.com/office/officeart/2005/8/layout/default"/>
    <dgm:cxn modelId="{CF5D09A2-CC58-40FB-BCEA-F3001723FEA1}" srcId="{63FE0DE5-2431-4432-BA56-89F397F521DA}" destId="{19EE125C-3E36-4B85-8A2C-DB889A662B0B}" srcOrd="3" destOrd="0" parTransId="{A16B86CC-3598-446E-BE57-5C0DAC95ECD4}" sibTransId="{0C9174F5-DB4B-4331-B607-8054EE4ACE08}"/>
    <dgm:cxn modelId="{20CE57B7-9A7B-4D68-8622-8287FF4D18B8}" srcId="{63FE0DE5-2431-4432-BA56-89F397F521DA}" destId="{1619D48D-6A45-4AC9-9748-4770ED0ED3E0}" srcOrd="0" destOrd="0" parTransId="{30FED0A3-CB7E-4E9B-89D4-6AB05AAF3EA3}" sibTransId="{CB52998E-354C-42F9-8125-58D12DB69618}"/>
    <dgm:cxn modelId="{EA898ED5-4647-4930-A208-E11A4372DADD}" type="presOf" srcId="{105A0C79-8AC1-4D3E-956C-14C1A4591007}" destId="{D281D09C-D3D8-4182-B4D8-3747F3C380D8}" srcOrd="0" destOrd="0" presId="urn:microsoft.com/office/officeart/2005/8/layout/default"/>
    <dgm:cxn modelId="{2D699BC0-8644-4614-A775-D39F38702BB2}" type="presParOf" srcId="{72FB8B6B-0919-4BAB-984C-BF4F081048F7}" destId="{DC604356-D49E-44D1-82D7-70A42AEBD401}" srcOrd="0" destOrd="0" presId="urn:microsoft.com/office/officeart/2005/8/layout/default"/>
    <dgm:cxn modelId="{4A86A30E-7A0F-4BB3-A1C5-476E3EDB795C}" type="presParOf" srcId="{72FB8B6B-0919-4BAB-984C-BF4F081048F7}" destId="{4B2AC434-5108-44D6-946E-92965BC5B2FA}" srcOrd="1" destOrd="0" presId="urn:microsoft.com/office/officeart/2005/8/layout/default"/>
    <dgm:cxn modelId="{563E5560-3E79-4C69-B037-04064C5DCF8B}" type="presParOf" srcId="{72FB8B6B-0919-4BAB-984C-BF4F081048F7}" destId="{D281D09C-D3D8-4182-B4D8-3747F3C380D8}" srcOrd="2" destOrd="0" presId="urn:microsoft.com/office/officeart/2005/8/layout/default"/>
    <dgm:cxn modelId="{155030BA-1F3C-4F72-A9A5-00BE1089AF94}" type="presParOf" srcId="{72FB8B6B-0919-4BAB-984C-BF4F081048F7}" destId="{98E1CDE2-7AD3-4A93-93D9-A385883964D2}" srcOrd="3" destOrd="0" presId="urn:microsoft.com/office/officeart/2005/8/layout/default"/>
    <dgm:cxn modelId="{B771AA99-33FD-44AD-8713-856AD804B3CD}" type="presParOf" srcId="{72FB8B6B-0919-4BAB-984C-BF4F081048F7}" destId="{AA33FC0A-1527-45C0-A7D1-A3ABCE4AFDDF}" srcOrd="4" destOrd="0" presId="urn:microsoft.com/office/officeart/2005/8/layout/default"/>
    <dgm:cxn modelId="{981AC317-CA60-4D1A-80C1-7E77D8448B83}" type="presParOf" srcId="{72FB8B6B-0919-4BAB-984C-BF4F081048F7}" destId="{B4213AC7-8B51-4510-AB18-9178CFA84868}" srcOrd="5" destOrd="0" presId="urn:microsoft.com/office/officeart/2005/8/layout/default"/>
    <dgm:cxn modelId="{4F41BF50-49D5-4699-BD43-A3E6C3EBAF88}" type="presParOf" srcId="{72FB8B6B-0919-4BAB-984C-BF4F081048F7}" destId="{D010A448-44E0-48E7-81DC-2A9C203C7F73}" srcOrd="6" destOrd="0" presId="urn:microsoft.com/office/officeart/2005/8/layout/default"/>
    <dgm:cxn modelId="{729D9956-2488-4A2D-8341-E86D38E9BDF1}" type="presParOf" srcId="{72FB8B6B-0919-4BAB-984C-BF4F081048F7}" destId="{04AE2069-5AF1-4C87-BC78-8B04695690D0}" srcOrd="7" destOrd="0" presId="urn:microsoft.com/office/officeart/2005/8/layout/default"/>
    <dgm:cxn modelId="{C9A7EE7E-27CD-4935-9142-0AAD1239BE71}" type="presParOf" srcId="{72FB8B6B-0919-4BAB-984C-BF4F081048F7}" destId="{06A4923D-E1DF-41C1-A278-F5870ED14CE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8F655B-4A4B-42F6-9FE8-EA49698BF30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373399D-5300-4569-81F7-55B3B7CF6206}">
      <dgm:prSet/>
      <dgm:spPr/>
      <dgm:t>
        <a:bodyPr/>
        <a:lstStyle/>
        <a:p>
          <a:r>
            <a:rPr lang="en-AU"/>
            <a:t>How climate change impacted people’s daily lives, particularly health and wellbeing </a:t>
          </a:r>
          <a:endParaRPr lang="en-US"/>
        </a:p>
      </dgm:t>
    </dgm:pt>
    <dgm:pt modelId="{6B861C45-C116-4324-BA63-BA0F27E888A1}" type="parTrans" cxnId="{C40E2A4D-341E-472D-ADD2-8A1FA2A95AC8}">
      <dgm:prSet/>
      <dgm:spPr/>
      <dgm:t>
        <a:bodyPr/>
        <a:lstStyle/>
        <a:p>
          <a:endParaRPr lang="en-US"/>
        </a:p>
      </dgm:t>
    </dgm:pt>
    <dgm:pt modelId="{2ED6A6B5-5C93-41F5-A743-0F00F04D9DAC}" type="sibTrans" cxnId="{C40E2A4D-341E-472D-ADD2-8A1FA2A95AC8}">
      <dgm:prSet/>
      <dgm:spPr/>
      <dgm:t>
        <a:bodyPr/>
        <a:lstStyle/>
        <a:p>
          <a:endParaRPr lang="en-US"/>
        </a:p>
      </dgm:t>
    </dgm:pt>
    <dgm:pt modelId="{CAB76731-78D3-458B-9E7E-DC89DAB27CD9}">
      <dgm:prSet/>
      <dgm:spPr/>
      <dgm:t>
        <a:bodyPr/>
        <a:lstStyle/>
        <a:p>
          <a:r>
            <a:rPr lang="en-AU"/>
            <a:t>What short and long-term changes were made to cope with this impact </a:t>
          </a:r>
          <a:endParaRPr lang="en-US"/>
        </a:p>
      </dgm:t>
    </dgm:pt>
    <dgm:pt modelId="{ED4F7CB7-4199-4000-94F4-3FBB7B1641C5}" type="parTrans" cxnId="{C3220C98-C9E5-489D-A2B1-B3CB6E21239C}">
      <dgm:prSet/>
      <dgm:spPr/>
      <dgm:t>
        <a:bodyPr/>
        <a:lstStyle/>
        <a:p>
          <a:endParaRPr lang="en-US"/>
        </a:p>
      </dgm:t>
    </dgm:pt>
    <dgm:pt modelId="{5AA37D21-6C39-4E90-BC13-5C225C69EA0F}" type="sibTrans" cxnId="{C3220C98-C9E5-489D-A2B1-B3CB6E21239C}">
      <dgm:prSet/>
      <dgm:spPr/>
      <dgm:t>
        <a:bodyPr/>
        <a:lstStyle/>
        <a:p>
          <a:endParaRPr lang="en-US"/>
        </a:p>
      </dgm:t>
    </dgm:pt>
    <dgm:pt modelId="{A40ABEE6-54D3-409B-8E25-A098D52587EF}">
      <dgm:prSet/>
      <dgm:spPr/>
      <dgm:t>
        <a:bodyPr/>
        <a:lstStyle/>
        <a:p>
          <a:r>
            <a:rPr lang="en-AU"/>
            <a:t>Key learnings to share with other communities </a:t>
          </a:r>
          <a:endParaRPr lang="en-US"/>
        </a:p>
      </dgm:t>
    </dgm:pt>
    <dgm:pt modelId="{0F5B04C7-DCB3-435F-B827-5242CEDF8F0D}" type="parTrans" cxnId="{8E607FF7-091A-49F9-9BE1-B3B58C795610}">
      <dgm:prSet/>
      <dgm:spPr/>
      <dgm:t>
        <a:bodyPr/>
        <a:lstStyle/>
        <a:p>
          <a:endParaRPr lang="en-US"/>
        </a:p>
      </dgm:t>
    </dgm:pt>
    <dgm:pt modelId="{D94AA467-39A3-4BD4-AC68-AB1F3F79D4F2}" type="sibTrans" cxnId="{8E607FF7-091A-49F9-9BE1-B3B58C795610}">
      <dgm:prSet/>
      <dgm:spPr/>
      <dgm:t>
        <a:bodyPr/>
        <a:lstStyle/>
        <a:p>
          <a:endParaRPr lang="en-US"/>
        </a:p>
      </dgm:t>
    </dgm:pt>
    <dgm:pt modelId="{9AE93C9C-6EE3-43DD-858A-E35E1E25037D}">
      <dgm:prSet/>
      <dgm:spPr/>
      <dgm:t>
        <a:bodyPr/>
        <a:lstStyle/>
        <a:p>
          <a:r>
            <a:rPr lang="en-AU"/>
            <a:t>Collate - links to key reports written during drought which may be relevant </a:t>
          </a:r>
          <a:endParaRPr lang="en-US"/>
        </a:p>
      </dgm:t>
    </dgm:pt>
    <dgm:pt modelId="{DFD69C3F-CC70-4E52-A0DB-98CA23D2D2C2}" type="parTrans" cxnId="{3F44E1CD-D60E-4710-8A1D-D6B293A70264}">
      <dgm:prSet/>
      <dgm:spPr/>
      <dgm:t>
        <a:bodyPr/>
        <a:lstStyle/>
        <a:p>
          <a:endParaRPr lang="en-US"/>
        </a:p>
      </dgm:t>
    </dgm:pt>
    <dgm:pt modelId="{9BEFFABF-56FA-4D96-A832-E36DCCF58871}" type="sibTrans" cxnId="{3F44E1CD-D60E-4710-8A1D-D6B293A70264}">
      <dgm:prSet/>
      <dgm:spPr/>
      <dgm:t>
        <a:bodyPr/>
        <a:lstStyle/>
        <a:p>
          <a:endParaRPr lang="en-US"/>
        </a:p>
      </dgm:t>
    </dgm:pt>
    <dgm:pt modelId="{DC9DCADD-037B-4E37-8B4B-0CF153C1A622}" type="pres">
      <dgm:prSet presAssocID="{298F655B-4A4B-42F6-9FE8-EA49698BF30B}" presName="diagram" presStyleCnt="0">
        <dgm:presLayoutVars>
          <dgm:dir/>
          <dgm:resizeHandles val="exact"/>
        </dgm:presLayoutVars>
      </dgm:prSet>
      <dgm:spPr/>
    </dgm:pt>
    <dgm:pt modelId="{C792F189-87F5-4A3A-BC08-4547846C6338}" type="pres">
      <dgm:prSet presAssocID="{6373399D-5300-4569-81F7-55B3B7CF6206}" presName="node" presStyleLbl="node1" presStyleIdx="0" presStyleCnt="4">
        <dgm:presLayoutVars>
          <dgm:bulletEnabled val="1"/>
        </dgm:presLayoutVars>
      </dgm:prSet>
      <dgm:spPr/>
    </dgm:pt>
    <dgm:pt modelId="{C4878B07-CFCE-437D-8062-C1FD8B149571}" type="pres">
      <dgm:prSet presAssocID="{2ED6A6B5-5C93-41F5-A743-0F00F04D9DAC}" presName="sibTrans" presStyleCnt="0"/>
      <dgm:spPr/>
    </dgm:pt>
    <dgm:pt modelId="{79D4CAEE-9F47-4B76-A673-565398B84000}" type="pres">
      <dgm:prSet presAssocID="{CAB76731-78D3-458B-9E7E-DC89DAB27CD9}" presName="node" presStyleLbl="node1" presStyleIdx="1" presStyleCnt="4">
        <dgm:presLayoutVars>
          <dgm:bulletEnabled val="1"/>
        </dgm:presLayoutVars>
      </dgm:prSet>
      <dgm:spPr/>
    </dgm:pt>
    <dgm:pt modelId="{381ED1D9-3E0B-436F-BAAE-73BE269A4FE9}" type="pres">
      <dgm:prSet presAssocID="{5AA37D21-6C39-4E90-BC13-5C225C69EA0F}" presName="sibTrans" presStyleCnt="0"/>
      <dgm:spPr/>
    </dgm:pt>
    <dgm:pt modelId="{8EBAC9D4-80EF-4669-BB00-89EA63063980}" type="pres">
      <dgm:prSet presAssocID="{A40ABEE6-54D3-409B-8E25-A098D52587EF}" presName="node" presStyleLbl="node1" presStyleIdx="2" presStyleCnt="4">
        <dgm:presLayoutVars>
          <dgm:bulletEnabled val="1"/>
        </dgm:presLayoutVars>
      </dgm:prSet>
      <dgm:spPr/>
    </dgm:pt>
    <dgm:pt modelId="{A9984A4C-08D8-4B41-8C0B-0EE1BF1B729A}" type="pres">
      <dgm:prSet presAssocID="{D94AA467-39A3-4BD4-AC68-AB1F3F79D4F2}" presName="sibTrans" presStyleCnt="0"/>
      <dgm:spPr/>
    </dgm:pt>
    <dgm:pt modelId="{523EB831-3DE4-4995-8EAE-194D2B2F14EB}" type="pres">
      <dgm:prSet presAssocID="{9AE93C9C-6EE3-43DD-858A-E35E1E25037D}" presName="node" presStyleLbl="node1" presStyleIdx="3" presStyleCnt="4">
        <dgm:presLayoutVars>
          <dgm:bulletEnabled val="1"/>
        </dgm:presLayoutVars>
      </dgm:prSet>
      <dgm:spPr/>
    </dgm:pt>
  </dgm:ptLst>
  <dgm:cxnLst>
    <dgm:cxn modelId="{5DC28C0C-CDBA-4113-87EC-DED2969F723E}" type="presOf" srcId="{298F655B-4A4B-42F6-9FE8-EA49698BF30B}" destId="{DC9DCADD-037B-4E37-8B4B-0CF153C1A622}" srcOrd="0" destOrd="0" presId="urn:microsoft.com/office/officeart/2005/8/layout/default"/>
    <dgm:cxn modelId="{57B6A62F-8C7A-427A-BFE3-B5BF08E48FC6}" type="presOf" srcId="{A40ABEE6-54D3-409B-8E25-A098D52587EF}" destId="{8EBAC9D4-80EF-4669-BB00-89EA63063980}" srcOrd="0" destOrd="0" presId="urn:microsoft.com/office/officeart/2005/8/layout/default"/>
    <dgm:cxn modelId="{C40E2A4D-341E-472D-ADD2-8A1FA2A95AC8}" srcId="{298F655B-4A4B-42F6-9FE8-EA49698BF30B}" destId="{6373399D-5300-4569-81F7-55B3B7CF6206}" srcOrd="0" destOrd="0" parTransId="{6B861C45-C116-4324-BA63-BA0F27E888A1}" sibTransId="{2ED6A6B5-5C93-41F5-A743-0F00F04D9DAC}"/>
    <dgm:cxn modelId="{8EE9C756-5ED7-479B-AB84-1938B7D1E577}" type="presOf" srcId="{CAB76731-78D3-458B-9E7E-DC89DAB27CD9}" destId="{79D4CAEE-9F47-4B76-A673-565398B84000}" srcOrd="0" destOrd="0" presId="urn:microsoft.com/office/officeart/2005/8/layout/default"/>
    <dgm:cxn modelId="{44EDA486-9377-442B-B162-36418C0EDB03}" type="presOf" srcId="{9AE93C9C-6EE3-43DD-858A-E35E1E25037D}" destId="{523EB831-3DE4-4995-8EAE-194D2B2F14EB}" srcOrd="0" destOrd="0" presId="urn:microsoft.com/office/officeart/2005/8/layout/default"/>
    <dgm:cxn modelId="{C3220C98-C9E5-489D-A2B1-B3CB6E21239C}" srcId="{298F655B-4A4B-42F6-9FE8-EA49698BF30B}" destId="{CAB76731-78D3-458B-9E7E-DC89DAB27CD9}" srcOrd="1" destOrd="0" parTransId="{ED4F7CB7-4199-4000-94F4-3FBB7B1641C5}" sibTransId="{5AA37D21-6C39-4E90-BC13-5C225C69EA0F}"/>
    <dgm:cxn modelId="{3F44E1CD-D60E-4710-8A1D-D6B293A70264}" srcId="{298F655B-4A4B-42F6-9FE8-EA49698BF30B}" destId="{9AE93C9C-6EE3-43DD-858A-E35E1E25037D}" srcOrd="3" destOrd="0" parTransId="{DFD69C3F-CC70-4E52-A0DB-98CA23D2D2C2}" sibTransId="{9BEFFABF-56FA-4D96-A832-E36DCCF58871}"/>
    <dgm:cxn modelId="{1FE7F1EC-ED88-4CD8-9C49-DDAEEE14669E}" type="presOf" srcId="{6373399D-5300-4569-81F7-55B3B7CF6206}" destId="{C792F189-87F5-4A3A-BC08-4547846C6338}" srcOrd="0" destOrd="0" presId="urn:microsoft.com/office/officeart/2005/8/layout/default"/>
    <dgm:cxn modelId="{8E607FF7-091A-49F9-9BE1-B3B58C795610}" srcId="{298F655B-4A4B-42F6-9FE8-EA49698BF30B}" destId="{A40ABEE6-54D3-409B-8E25-A098D52587EF}" srcOrd="2" destOrd="0" parTransId="{0F5B04C7-DCB3-435F-B827-5242CEDF8F0D}" sibTransId="{D94AA467-39A3-4BD4-AC68-AB1F3F79D4F2}"/>
    <dgm:cxn modelId="{A14C9E8E-042E-4DDC-A1CC-E54F7995AB01}" type="presParOf" srcId="{DC9DCADD-037B-4E37-8B4B-0CF153C1A622}" destId="{C792F189-87F5-4A3A-BC08-4547846C6338}" srcOrd="0" destOrd="0" presId="urn:microsoft.com/office/officeart/2005/8/layout/default"/>
    <dgm:cxn modelId="{AABE2891-2ADA-4B84-88A9-5F78CC1E3154}" type="presParOf" srcId="{DC9DCADD-037B-4E37-8B4B-0CF153C1A622}" destId="{C4878B07-CFCE-437D-8062-C1FD8B149571}" srcOrd="1" destOrd="0" presId="urn:microsoft.com/office/officeart/2005/8/layout/default"/>
    <dgm:cxn modelId="{0531DC65-FEAA-42B0-B00F-247DD591614B}" type="presParOf" srcId="{DC9DCADD-037B-4E37-8B4B-0CF153C1A622}" destId="{79D4CAEE-9F47-4B76-A673-565398B84000}" srcOrd="2" destOrd="0" presId="urn:microsoft.com/office/officeart/2005/8/layout/default"/>
    <dgm:cxn modelId="{0C4DD764-ABC2-4882-A785-2D5D6AC33821}" type="presParOf" srcId="{DC9DCADD-037B-4E37-8B4B-0CF153C1A622}" destId="{381ED1D9-3E0B-436F-BAAE-73BE269A4FE9}" srcOrd="3" destOrd="0" presId="urn:microsoft.com/office/officeart/2005/8/layout/default"/>
    <dgm:cxn modelId="{B9C4ECD7-9140-48C5-9F61-C42CA38571ED}" type="presParOf" srcId="{DC9DCADD-037B-4E37-8B4B-0CF153C1A622}" destId="{8EBAC9D4-80EF-4669-BB00-89EA63063980}" srcOrd="4" destOrd="0" presId="urn:microsoft.com/office/officeart/2005/8/layout/default"/>
    <dgm:cxn modelId="{0403875C-8A91-441E-912C-A841283CCD25}" type="presParOf" srcId="{DC9DCADD-037B-4E37-8B4B-0CF153C1A622}" destId="{A9984A4C-08D8-4B41-8C0B-0EE1BF1B729A}" srcOrd="5" destOrd="0" presId="urn:microsoft.com/office/officeart/2005/8/layout/default"/>
    <dgm:cxn modelId="{5CE7B4AA-9E92-4988-96CA-60D29A6E4EEE}" type="presParOf" srcId="{DC9DCADD-037B-4E37-8B4B-0CF153C1A622}" destId="{523EB831-3DE4-4995-8EAE-194D2B2F14E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EF05D3-B747-43EA-8ED1-BFE428611B5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FB2873B-5337-4C98-A31A-2F81F8092822}">
      <dgm:prSet/>
      <dgm:spPr/>
      <dgm:t>
        <a:bodyPr/>
        <a:lstStyle/>
        <a:p>
          <a:r>
            <a:rPr lang="en-AU" b="1"/>
            <a:t>An online survey</a:t>
          </a:r>
          <a:r>
            <a:rPr lang="en-AU"/>
            <a:t>/questionnaire open to everyone in the region and promoted via stakeholder newsletters and social media and local media partners. </a:t>
          </a:r>
          <a:endParaRPr lang="en-US"/>
        </a:p>
      </dgm:t>
    </dgm:pt>
    <dgm:pt modelId="{20D4EE89-03C6-4158-A80A-220F29072EF5}" type="parTrans" cxnId="{E84997EB-BDCA-4090-8680-11F12557DA7D}">
      <dgm:prSet/>
      <dgm:spPr/>
      <dgm:t>
        <a:bodyPr/>
        <a:lstStyle/>
        <a:p>
          <a:endParaRPr lang="en-US"/>
        </a:p>
      </dgm:t>
    </dgm:pt>
    <dgm:pt modelId="{53C93F85-C480-4A46-9A2F-71E4BC6EBA35}" type="sibTrans" cxnId="{E84997EB-BDCA-4090-8680-11F12557DA7D}">
      <dgm:prSet/>
      <dgm:spPr/>
      <dgm:t>
        <a:bodyPr/>
        <a:lstStyle/>
        <a:p>
          <a:endParaRPr lang="en-US"/>
        </a:p>
      </dgm:t>
    </dgm:pt>
    <dgm:pt modelId="{F67E6CE6-B93C-4122-98A8-32AA71B4FC89}">
      <dgm:prSet/>
      <dgm:spPr/>
      <dgm:t>
        <a:bodyPr/>
        <a:lstStyle/>
        <a:p>
          <a:r>
            <a:rPr lang="en-AU" b="1"/>
            <a:t>Case studies </a:t>
          </a:r>
          <a:r>
            <a:rPr lang="en-AU"/>
            <a:t>with people with lived experience in agriculture, sport, gardening, government, resource management, water, health, education, community, Aboriginal Communities and other areas and record these as case studies. </a:t>
          </a:r>
          <a:endParaRPr lang="en-US"/>
        </a:p>
      </dgm:t>
    </dgm:pt>
    <dgm:pt modelId="{FC147D3F-68A0-4F42-AB2D-59A23E514B19}" type="parTrans" cxnId="{56C025A2-A00F-42B6-BA5A-173AD3F3F57B}">
      <dgm:prSet/>
      <dgm:spPr/>
      <dgm:t>
        <a:bodyPr/>
        <a:lstStyle/>
        <a:p>
          <a:endParaRPr lang="en-US"/>
        </a:p>
      </dgm:t>
    </dgm:pt>
    <dgm:pt modelId="{6CBBDD67-B985-422B-BD45-D7A547D2A0A5}" type="sibTrans" cxnId="{56C025A2-A00F-42B6-BA5A-173AD3F3F57B}">
      <dgm:prSet/>
      <dgm:spPr/>
      <dgm:t>
        <a:bodyPr/>
        <a:lstStyle/>
        <a:p>
          <a:endParaRPr lang="en-US"/>
        </a:p>
      </dgm:t>
    </dgm:pt>
    <dgm:pt modelId="{2F5F0F17-CE6E-4AA3-A324-2D2ACE06A090}">
      <dgm:prSet/>
      <dgm:spPr/>
      <dgm:t>
        <a:bodyPr/>
        <a:lstStyle/>
        <a:p>
          <a:r>
            <a:rPr lang="en-AU"/>
            <a:t>Subject themes - with an emphasis on lessons learned and actions for others to follow </a:t>
          </a:r>
          <a:endParaRPr lang="en-US"/>
        </a:p>
      </dgm:t>
    </dgm:pt>
    <dgm:pt modelId="{72B9F6F9-77A6-4F5B-87D1-C16BC90D42A2}" type="parTrans" cxnId="{36E1071A-DC29-4C6B-88B5-C02B825B984F}">
      <dgm:prSet/>
      <dgm:spPr/>
      <dgm:t>
        <a:bodyPr/>
        <a:lstStyle/>
        <a:p>
          <a:endParaRPr lang="en-US"/>
        </a:p>
      </dgm:t>
    </dgm:pt>
    <dgm:pt modelId="{479A7C31-83D6-438F-AF02-A50390DA4B59}" type="sibTrans" cxnId="{36E1071A-DC29-4C6B-88B5-C02B825B984F}">
      <dgm:prSet/>
      <dgm:spPr/>
      <dgm:t>
        <a:bodyPr/>
        <a:lstStyle/>
        <a:p>
          <a:endParaRPr lang="en-US"/>
        </a:p>
      </dgm:t>
    </dgm:pt>
    <dgm:pt modelId="{6D6BB0D5-3A6F-414F-A88C-0AA307C5F1EB}" type="pres">
      <dgm:prSet presAssocID="{03EF05D3-B747-43EA-8ED1-BFE428611B51}" presName="linear" presStyleCnt="0">
        <dgm:presLayoutVars>
          <dgm:animLvl val="lvl"/>
          <dgm:resizeHandles val="exact"/>
        </dgm:presLayoutVars>
      </dgm:prSet>
      <dgm:spPr/>
    </dgm:pt>
    <dgm:pt modelId="{F7E7D7A5-4BD7-4348-8542-373FD90368AF}" type="pres">
      <dgm:prSet presAssocID="{8FB2873B-5337-4C98-A31A-2F81F8092822}" presName="parentText" presStyleLbl="node1" presStyleIdx="0" presStyleCnt="3">
        <dgm:presLayoutVars>
          <dgm:chMax val="0"/>
          <dgm:bulletEnabled val="1"/>
        </dgm:presLayoutVars>
      </dgm:prSet>
      <dgm:spPr/>
    </dgm:pt>
    <dgm:pt modelId="{E94FE545-CA43-47DA-ADD7-C735E6169971}" type="pres">
      <dgm:prSet presAssocID="{53C93F85-C480-4A46-9A2F-71E4BC6EBA35}" presName="spacer" presStyleCnt="0"/>
      <dgm:spPr/>
    </dgm:pt>
    <dgm:pt modelId="{108131D5-9A47-4C50-9874-FF0201D1B44B}" type="pres">
      <dgm:prSet presAssocID="{F67E6CE6-B93C-4122-98A8-32AA71B4FC89}" presName="parentText" presStyleLbl="node1" presStyleIdx="1" presStyleCnt="3">
        <dgm:presLayoutVars>
          <dgm:chMax val="0"/>
          <dgm:bulletEnabled val="1"/>
        </dgm:presLayoutVars>
      </dgm:prSet>
      <dgm:spPr/>
    </dgm:pt>
    <dgm:pt modelId="{214511C2-FC7D-47FC-9654-7C49E75CBC72}" type="pres">
      <dgm:prSet presAssocID="{6CBBDD67-B985-422B-BD45-D7A547D2A0A5}" presName="spacer" presStyleCnt="0"/>
      <dgm:spPr/>
    </dgm:pt>
    <dgm:pt modelId="{161905C2-4BD3-471C-850A-6BFCC6A9ED75}" type="pres">
      <dgm:prSet presAssocID="{2F5F0F17-CE6E-4AA3-A324-2D2ACE06A090}" presName="parentText" presStyleLbl="node1" presStyleIdx="2" presStyleCnt="3">
        <dgm:presLayoutVars>
          <dgm:chMax val="0"/>
          <dgm:bulletEnabled val="1"/>
        </dgm:presLayoutVars>
      </dgm:prSet>
      <dgm:spPr/>
    </dgm:pt>
  </dgm:ptLst>
  <dgm:cxnLst>
    <dgm:cxn modelId="{36E1071A-DC29-4C6B-88B5-C02B825B984F}" srcId="{03EF05D3-B747-43EA-8ED1-BFE428611B51}" destId="{2F5F0F17-CE6E-4AA3-A324-2D2ACE06A090}" srcOrd="2" destOrd="0" parTransId="{72B9F6F9-77A6-4F5B-87D1-C16BC90D42A2}" sibTransId="{479A7C31-83D6-438F-AF02-A50390DA4B59}"/>
    <dgm:cxn modelId="{DE07C42B-0CA8-42F4-B4FD-6E8DE9EA43CC}" type="presOf" srcId="{03EF05D3-B747-43EA-8ED1-BFE428611B51}" destId="{6D6BB0D5-3A6F-414F-A88C-0AA307C5F1EB}" srcOrd="0" destOrd="0" presId="urn:microsoft.com/office/officeart/2005/8/layout/vList2"/>
    <dgm:cxn modelId="{EE5BBC36-149A-4003-A7CB-FEAC215F72D3}" type="presOf" srcId="{8FB2873B-5337-4C98-A31A-2F81F8092822}" destId="{F7E7D7A5-4BD7-4348-8542-373FD90368AF}" srcOrd="0" destOrd="0" presId="urn:microsoft.com/office/officeart/2005/8/layout/vList2"/>
    <dgm:cxn modelId="{2417A753-AB05-4D96-82AA-FD9AADB79AF6}" type="presOf" srcId="{F67E6CE6-B93C-4122-98A8-32AA71B4FC89}" destId="{108131D5-9A47-4C50-9874-FF0201D1B44B}" srcOrd="0" destOrd="0" presId="urn:microsoft.com/office/officeart/2005/8/layout/vList2"/>
    <dgm:cxn modelId="{722A1195-216F-4A2C-8C6A-DA9473EEB987}" type="presOf" srcId="{2F5F0F17-CE6E-4AA3-A324-2D2ACE06A090}" destId="{161905C2-4BD3-471C-850A-6BFCC6A9ED75}" srcOrd="0" destOrd="0" presId="urn:microsoft.com/office/officeart/2005/8/layout/vList2"/>
    <dgm:cxn modelId="{56C025A2-A00F-42B6-BA5A-173AD3F3F57B}" srcId="{03EF05D3-B747-43EA-8ED1-BFE428611B51}" destId="{F67E6CE6-B93C-4122-98A8-32AA71B4FC89}" srcOrd="1" destOrd="0" parTransId="{FC147D3F-68A0-4F42-AB2D-59A23E514B19}" sibTransId="{6CBBDD67-B985-422B-BD45-D7A547D2A0A5}"/>
    <dgm:cxn modelId="{E84997EB-BDCA-4090-8680-11F12557DA7D}" srcId="{03EF05D3-B747-43EA-8ED1-BFE428611B51}" destId="{8FB2873B-5337-4C98-A31A-2F81F8092822}" srcOrd="0" destOrd="0" parTransId="{20D4EE89-03C6-4158-A80A-220F29072EF5}" sibTransId="{53C93F85-C480-4A46-9A2F-71E4BC6EBA35}"/>
    <dgm:cxn modelId="{2F3B0A81-1CAB-49F4-8F07-010547E32D1E}" type="presParOf" srcId="{6D6BB0D5-3A6F-414F-A88C-0AA307C5F1EB}" destId="{F7E7D7A5-4BD7-4348-8542-373FD90368AF}" srcOrd="0" destOrd="0" presId="urn:microsoft.com/office/officeart/2005/8/layout/vList2"/>
    <dgm:cxn modelId="{9F0A61A0-F54D-46C2-974E-D160C82BD992}" type="presParOf" srcId="{6D6BB0D5-3A6F-414F-A88C-0AA307C5F1EB}" destId="{E94FE545-CA43-47DA-ADD7-C735E6169971}" srcOrd="1" destOrd="0" presId="urn:microsoft.com/office/officeart/2005/8/layout/vList2"/>
    <dgm:cxn modelId="{597E37A3-3434-452B-8771-0C1669FBF4CF}" type="presParOf" srcId="{6D6BB0D5-3A6F-414F-A88C-0AA307C5F1EB}" destId="{108131D5-9A47-4C50-9874-FF0201D1B44B}" srcOrd="2" destOrd="0" presId="urn:microsoft.com/office/officeart/2005/8/layout/vList2"/>
    <dgm:cxn modelId="{048872FE-2EF7-4ED3-8130-20050394EB83}" type="presParOf" srcId="{6D6BB0D5-3A6F-414F-A88C-0AA307C5F1EB}" destId="{214511C2-FC7D-47FC-9654-7C49E75CBC72}" srcOrd="3" destOrd="0" presId="urn:microsoft.com/office/officeart/2005/8/layout/vList2"/>
    <dgm:cxn modelId="{3DB3934E-E5AA-4001-A78B-82DEECBBEB18}" type="presParOf" srcId="{6D6BB0D5-3A6F-414F-A88C-0AA307C5F1EB}" destId="{161905C2-4BD3-471C-850A-6BFCC6A9ED7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F863C1-1345-43D9-997F-31AC4C98950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377880-44E0-4CA5-8D40-93DA8252996A}">
      <dgm:prSet/>
      <dgm:spPr/>
      <dgm:t>
        <a:bodyPr/>
        <a:lstStyle/>
        <a:p>
          <a:r>
            <a:rPr lang="en-AU" dirty="0"/>
            <a:t>Home and family</a:t>
          </a:r>
          <a:endParaRPr lang="en-US" dirty="0"/>
        </a:p>
      </dgm:t>
    </dgm:pt>
    <dgm:pt modelId="{8220F94E-F7FB-485F-A2B2-928E4EF8B1F2}" type="parTrans" cxnId="{DFAC7694-BF6F-499F-9AD4-96BA4FC6083D}">
      <dgm:prSet/>
      <dgm:spPr/>
      <dgm:t>
        <a:bodyPr/>
        <a:lstStyle/>
        <a:p>
          <a:endParaRPr lang="en-US"/>
        </a:p>
      </dgm:t>
    </dgm:pt>
    <dgm:pt modelId="{DBFA27BF-5646-4179-AA55-03E748518B3B}" type="sibTrans" cxnId="{DFAC7694-BF6F-499F-9AD4-96BA4FC6083D}">
      <dgm:prSet/>
      <dgm:spPr/>
      <dgm:t>
        <a:bodyPr/>
        <a:lstStyle/>
        <a:p>
          <a:endParaRPr lang="en-US"/>
        </a:p>
      </dgm:t>
    </dgm:pt>
    <dgm:pt modelId="{BC151B72-EA2F-435B-8207-B69D29799115}">
      <dgm:prSet/>
      <dgm:spPr/>
      <dgm:t>
        <a:bodyPr/>
        <a:lstStyle/>
        <a:p>
          <a:r>
            <a:rPr lang="en-AU"/>
            <a:t>Garden</a:t>
          </a:r>
          <a:endParaRPr lang="en-US"/>
        </a:p>
      </dgm:t>
    </dgm:pt>
    <dgm:pt modelId="{021A94DB-02ED-4C7D-8916-7B04C8F82685}" type="parTrans" cxnId="{743A72B9-F424-4EC6-8156-3009BC51280C}">
      <dgm:prSet/>
      <dgm:spPr/>
      <dgm:t>
        <a:bodyPr/>
        <a:lstStyle/>
        <a:p>
          <a:endParaRPr lang="en-US"/>
        </a:p>
      </dgm:t>
    </dgm:pt>
    <dgm:pt modelId="{6181322C-E7FA-4128-9E18-3574CE8CD125}" type="sibTrans" cxnId="{743A72B9-F424-4EC6-8156-3009BC51280C}">
      <dgm:prSet/>
      <dgm:spPr/>
      <dgm:t>
        <a:bodyPr/>
        <a:lstStyle/>
        <a:p>
          <a:endParaRPr lang="en-US"/>
        </a:p>
      </dgm:t>
    </dgm:pt>
    <dgm:pt modelId="{C58FEB2B-A4FC-4C5D-930A-01E5FCE450F4}">
      <dgm:prSet/>
      <dgm:spPr/>
      <dgm:t>
        <a:bodyPr/>
        <a:lstStyle/>
        <a:p>
          <a:r>
            <a:rPr lang="en-AU"/>
            <a:t>Farm</a:t>
          </a:r>
          <a:endParaRPr lang="en-US"/>
        </a:p>
      </dgm:t>
    </dgm:pt>
    <dgm:pt modelId="{B60A3F25-118B-46BD-849F-2B698AD6FDD9}" type="parTrans" cxnId="{3FAB0650-2DB9-4035-ACE2-F7E06F9DDDB9}">
      <dgm:prSet/>
      <dgm:spPr/>
      <dgm:t>
        <a:bodyPr/>
        <a:lstStyle/>
        <a:p>
          <a:endParaRPr lang="en-US"/>
        </a:p>
      </dgm:t>
    </dgm:pt>
    <dgm:pt modelId="{094FCED3-E8C0-4D09-926E-3D8D7BD5BED0}" type="sibTrans" cxnId="{3FAB0650-2DB9-4035-ACE2-F7E06F9DDDB9}">
      <dgm:prSet/>
      <dgm:spPr/>
      <dgm:t>
        <a:bodyPr/>
        <a:lstStyle/>
        <a:p>
          <a:endParaRPr lang="en-US"/>
        </a:p>
      </dgm:t>
    </dgm:pt>
    <dgm:pt modelId="{80CE1B32-ED92-460F-8D71-CF397F47EAA9}">
      <dgm:prSet/>
      <dgm:spPr/>
      <dgm:t>
        <a:bodyPr/>
        <a:lstStyle/>
        <a:p>
          <a:r>
            <a:rPr lang="en-AU"/>
            <a:t>Landscape</a:t>
          </a:r>
          <a:endParaRPr lang="en-US"/>
        </a:p>
      </dgm:t>
    </dgm:pt>
    <dgm:pt modelId="{8BA0AEEF-B9AE-435A-A89B-5A64BE4DED8F}" type="parTrans" cxnId="{1A3DAB8C-89AD-4632-B3F5-BB231F32631F}">
      <dgm:prSet/>
      <dgm:spPr/>
      <dgm:t>
        <a:bodyPr/>
        <a:lstStyle/>
        <a:p>
          <a:endParaRPr lang="en-US"/>
        </a:p>
      </dgm:t>
    </dgm:pt>
    <dgm:pt modelId="{20BA2985-DD74-40C3-AC0C-9FAFE1794814}" type="sibTrans" cxnId="{1A3DAB8C-89AD-4632-B3F5-BB231F32631F}">
      <dgm:prSet/>
      <dgm:spPr/>
      <dgm:t>
        <a:bodyPr/>
        <a:lstStyle/>
        <a:p>
          <a:endParaRPr lang="en-US"/>
        </a:p>
      </dgm:t>
    </dgm:pt>
    <dgm:pt modelId="{9A4672F0-8F18-484A-9158-67A447EBF9B2}">
      <dgm:prSet/>
      <dgm:spPr/>
      <dgm:t>
        <a:bodyPr/>
        <a:lstStyle/>
        <a:p>
          <a:r>
            <a:rPr lang="en-AU"/>
            <a:t>Workplace</a:t>
          </a:r>
          <a:endParaRPr lang="en-US"/>
        </a:p>
      </dgm:t>
    </dgm:pt>
    <dgm:pt modelId="{3D787A5A-8F19-41D2-92FA-7DF048EB857C}" type="parTrans" cxnId="{5DF59D99-BC44-4D9A-9F4C-A1A3DE4CACE3}">
      <dgm:prSet/>
      <dgm:spPr/>
      <dgm:t>
        <a:bodyPr/>
        <a:lstStyle/>
        <a:p>
          <a:endParaRPr lang="en-US"/>
        </a:p>
      </dgm:t>
    </dgm:pt>
    <dgm:pt modelId="{B837CE0C-4005-44DD-BE0E-9041C90828CA}" type="sibTrans" cxnId="{5DF59D99-BC44-4D9A-9F4C-A1A3DE4CACE3}">
      <dgm:prSet/>
      <dgm:spPr/>
      <dgm:t>
        <a:bodyPr/>
        <a:lstStyle/>
        <a:p>
          <a:endParaRPr lang="en-US"/>
        </a:p>
      </dgm:t>
    </dgm:pt>
    <dgm:pt modelId="{E6550F2D-0162-4BFA-A671-E800B1CD607E}">
      <dgm:prSet/>
      <dgm:spPr/>
      <dgm:t>
        <a:bodyPr/>
        <a:lstStyle/>
        <a:p>
          <a:r>
            <a:rPr lang="en-AU"/>
            <a:t>Sport and Leisure</a:t>
          </a:r>
          <a:endParaRPr lang="en-US"/>
        </a:p>
      </dgm:t>
    </dgm:pt>
    <dgm:pt modelId="{D445E5C0-580B-4943-9EB4-19DA932C9501}" type="parTrans" cxnId="{D5C3207C-A32D-45AF-A0F0-7DC5C819807C}">
      <dgm:prSet/>
      <dgm:spPr/>
      <dgm:t>
        <a:bodyPr/>
        <a:lstStyle/>
        <a:p>
          <a:endParaRPr lang="en-US"/>
        </a:p>
      </dgm:t>
    </dgm:pt>
    <dgm:pt modelId="{D9133C8D-301E-44B7-B3D3-137CC5BB95CC}" type="sibTrans" cxnId="{D5C3207C-A32D-45AF-A0F0-7DC5C819807C}">
      <dgm:prSet/>
      <dgm:spPr/>
      <dgm:t>
        <a:bodyPr/>
        <a:lstStyle/>
        <a:p>
          <a:endParaRPr lang="en-US"/>
        </a:p>
      </dgm:t>
    </dgm:pt>
    <dgm:pt modelId="{43239C66-768E-4FD0-84EB-0EC9C79E0E8A}">
      <dgm:prSet/>
      <dgm:spPr/>
      <dgm:t>
        <a:bodyPr/>
        <a:lstStyle/>
        <a:p>
          <a:r>
            <a:rPr lang="en-AU"/>
            <a:t>Health</a:t>
          </a:r>
          <a:endParaRPr lang="en-US"/>
        </a:p>
      </dgm:t>
    </dgm:pt>
    <dgm:pt modelId="{914285AF-52AF-4B03-80D4-ED98255F5F34}" type="parTrans" cxnId="{6E6DAC83-E384-47AA-BDF4-318E6CE2226D}">
      <dgm:prSet/>
      <dgm:spPr/>
      <dgm:t>
        <a:bodyPr/>
        <a:lstStyle/>
        <a:p>
          <a:endParaRPr lang="en-US"/>
        </a:p>
      </dgm:t>
    </dgm:pt>
    <dgm:pt modelId="{8618EF3B-810B-4AE5-B1BE-6F7E6020E5CC}" type="sibTrans" cxnId="{6E6DAC83-E384-47AA-BDF4-318E6CE2226D}">
      <dgm:prSet/>
      <dgm:spPr/>
      <dgm:t>
        <a:bodyPr/>
        <a:lstStyle/>
        <a:p>
          <a:endParaRPr lang="en-US"/>
        </a:p>
      </dgm:t>
    </dgm:pt>
    <dgm:pt modelId="{794019E3-DB0D-442E-A8F4-3B9A83420470}">
      <dgm:prSet/>
      <dgm:spPr/>
      <dgm:t>
        <a:bodyPr/>
        <a:lstStyle/>
        <a:p>
          <a:r>
            <a:rPr lang="en-AU"/>
            <a:t>Community </a:t>
          </a:r>
          <a:endParaRPr lang="en-US"/>
        </a:p>
      </dgm:t>
    </dgm:pt>
    <dgm:pt modelId="{1939D7A0-1467-4235-8588-ACE1037BD4A7}" type="parTrans" cxnId="{A3DDB1A0-B56E-47D5-A07C-13BFDA4435B6}">
      <dgm:prSet/>
      <dgm:spPr/>
      <dgm:t>
        <a:bodyPr/>
        <a:lstStyle/>
        <a:p>
          <a:endParaRPr lang="en-US"/>
        </a:p>
      </dgm:t>
    </dgm:pt>
    <dgm:pt modelId="{2374A287-6898-40E4-BCD1-F9F64285058C}" type="sibTrans" cxnId="{A3DDB1A0-B56E-47D5-A07C-13BFDA4435B6}">
      <dgm:prSet/>
      <dgm:spPr/>
      <dgm:t>
        <a:bodyPr/>
        <a:lstStyle/>
        <a:p>
          <a:endParaRPr lang="en-US"/>
        </a:p>
      </dgm:t>
    </dgm:pt>
    <dgm:pt modelId="{6AC1153F-2DCB-424D-9B1F-CC7ED78D6E07}">
      <dgm:prSet/>
      <dgm:spPr/>
      <dgm:t>
        <a:bodyPr/>
        <a:lstStyle/>
        <a:p>
          <a:r>
            <a:rPr lang="en-AU" dirty="0"/>
            <a:t>Innovation </a:t>
          </a:r>
          <a:endParaRPr lang="en-US" dirty="0"/>
        </a:p>
      </dgm:t>
    </dgm:pt>
    <dgm:pt modelId="{C0021975-8795-46FE-93FF-20661EEBFA8C}" type="parTrans" cxnId="{48D0DB71-65E4-4618-AF8F-5CB7FCB6E0E2}">
      <dgm:prSet/>
      <dgm:spPr/>
      <dgm:t>
        <a:bodyPr/>
        <a:lstStyle/>
        <a:p>
          <a:endParaRPr lang="en-US"/>
        </a:p>
      </dgm:t>
    </dgm:pt>
    <dgm:pt modelId="{69EC9E73-35D1-44A2-BB1D-9D270F64DA74}" type="sibTrans" cxnId="{48D0DB71-65E4-4618-AF8F-5CB7FCB6E0E2}">
      <dgm:prSet/>
      <dgm:spPr/>
      <dgm:t>
        <a:bodyPr/>
        <a:lstStyle/>
        <a:p>
          <a:endParaRPr lang="en-US"/>
        </a:p>
      </dgm:t>
    </dgm:pt>
    <dgm:pt modelId="{8F4E9DF1-356C-4005-B20A-C6D3CE8DD01F}" type="pres">
      <dgm:prSet presAssocID="{45F863C1-1345-43D9-997F-31AC4C989509}" presName="diagram" presStyleCnt="0">
        <dgm:presLayoutVars>
          <dgm:dir/>
          <dgm:resizeHandles val="exact"/>
        </dgm:presLayoutVars>
      </dgm:prSet>
      <dgm:spPr/>
    </dgm:pt>
    <dgm:pt modelId="{DD976EBA-D457-47B6-B224-E457A1113613}" type="pres">
      <dgm:prSet presAssocID="{DB377880-44E0-4CA5-8D40-93DA8252996A}" presName="node" presStyleLbl="node1" presStyleIdx="0" presStyleCnt="9">
        <dgm:presLayoutVars>
          <dgm:bulletEnabled val="1"/>
        </dgm:presLayoutVars>
      </dgm:prSet>
      <dgm:spPr/>
    </dgm:pt>
    <dgm:pt modelId="{4D12B86D-694D-451C-9383-1FEEDED1D95D}" type="pres">
      <dgm:prSet presAssocID="{DBFA27BF-5646-4179-AA55-03E748518B3B}" presName="sibTrans" presStyleCnt="0"/>
      <dgm:spPr/>
    </dgm:pt>
    <dgm:pt modelId="{7046B8E7-A632-4AFD-BF52-DA33762ABBCD}" type="pres">
      <dgm:prSet presAssocID="{BC151B72-EA2F-435B-8207-B69D29799115}" presName="node" presStyleLbl="node1" presStyleIdx="1" presStyleCnt="9">
        <dgm:presLayoutVars>
          <dgm:bulletEnabled val="1"/>
        </dgm:presLayoutVars>
      </dgm:prSet>
      <dgm:spPr/>
    </dgm:pt>
    <dgm:pt modelId="{CA56C831-6C8A-4275-86E2-B6F52B1ABB69}" type="pres">
      <dgm:prSet presAssocID="{6181322C-E7FA-4128-9E18-3574CE8CD125}" presName="sibTrans" presStyleCnt="0"/>
      <dgm:spPr/>
    </dgm:pt>
    <dgm:pt modelId="{07791F35-06D9-4100-8E69-69524CBB8599}" type="pres">
      <dgm:prSet presAssocID="{C58FEB2B-A4FC-4C5D-930A-01E5FCE450F4}" presName="node" presStyleLbl="node1" presStyleIdx="2" presStyleCnt="9">
        <dgm:presLayoutVars>
          <dgm:bulletEnabled val="1"/>
        </dgm:presLayoutVars>
      </dgm:prSet>
      <dgm:spPr/>
    </dgm:pt>
    <dgm:pt modelId="{D326E949-E69E-4653-999B-3198C2D12638}" type="pres">
      <dgm:prSet presAssocID="{094FCED3-E8C0-4D09-926E-3D8D7BD5BED0}" presName="sibTrans" presStyleCnt="0"/>
      <dgm:spPr/>
    </dgm:pt>
    <dgm:pt modelId="{D22E3F7C-E12E-4FB1-BDAE-60E180626275}" type="pres">
      <dgm:prSet presAssocID="{80CE1B32-ED92-460F-8D71-CF397F47EAA9}" presName="node" presStyleLbl="node1" presStyleIdx="3" presStyleCnt="9">
        <dgm:presLayoutVars>
          <dgm:bulletEnabled val="1"/>
        </dgm:presLayoutVars>
      </dgm:prSet>
      <dgm:spPr/>
    </dgm:pt>
    <dgm:pt modelId="{F0A0EE5F-7195-4C44-B1F3-782A01F42BF5}" type="pres">
      <dgm:prSet presAssocID="{20BA2985-DD74-40C3-AC0C-9FAFE1794814}" presName="sibTrans" presStyleCnt="0"/>
      <dgm:spPr/>
    </dgm:pt>
    <dgm:pt modelId="{103D4715-691C-4772-AFE3-FE3271CCC2E7}" type="pres">
      <dgm:prSet presAssocID="{9A4672F0-8F18-484A-9158-67A447EBF9B2}" presName="node" presStyleLbl="node1" presStyleIdx="4" presStyleCnt="9">
        <dgm:presLayoutVars>
          <dgm:bulletEnabled val="1"/>
        </dgm:presLayoutVars>
      </dgm:prSet>
      <dgm:spPr/>
    </dgm:pt>
    <dgm:pt modelId="{DE790E67-C5A4-42A4-B1FC-B64E6107A953}" type="pres">
      <dgm:prSet presAssocID="{B837CE0C-4005-44DD-BE0E-9041C90828CA}" presName="sibTrans" presStyleCnt="0"/>
      <dgm:spPr/>
    </dgm:pt>
    <dgm:pt modelId="{0D5A0F19-78EE-4F55-9E09-D1FB931CCD82}" type="pres">
      <dgm:prSet presAssocID="{E6550F2D-0162-4BFA-A671-E800B1CD607E}" presName="node" presStyleLbl="node1" presStyleIdx="5" presStyleCnt="9">
        <dgm:presLayoutVars>
          <dgm:bulletEnabled val="1"/>
        </dgm:presLayoutVars>
      </dgm:prSet>
      <dgm:spPr/>
    </dgm:pt>
    <dgm:pt modelId="{1A837942-CC9F-49B8-9388-521BCE09F596}" type="pres">
      <dgm:prSet presAssocID="{D9133C8D-301E-44B7-B3D3-137CC5BB95CC}" presName="sibTrans" presStyleCnt="0"/>
      <dgm:spPr/>
    </dgm:pt>
    <dgm:pt modelId="{ED93FB7F-E154-4C2A-916C-021D02946114}" type="pres">
      <dgm:prSet presAssocID="{43239C66-768E-4FD0-84EB-0EC9C79E0E8A}" presName="node" presStyleLbl="node1" presStyleIdx="6" presStyleCnt="9">
        <dgm:presLayoutVars>
          <dgm:bulletEnabled val="1"/>
        </dgm:presLayoutVars>
      </dgm:prSet>
      <dgm:spPr/>
    </dgm:pt>
    <dgm:pt modelId="{C9A1EAC9-30B9-42F2-9C2B-2B597DB747F0}" type="pres">
      <dgm:prSet presAssocID="{8618EF3B-810B-4AE5-B1BE-6F7E6020E5CC}" presName="sibTrans" presStyleCnt="0"/>
      <dgm:spPr/>
    </dgm:pt>
    <dgm:pt modelId="{58A432D7-47AE-4220-8B48-740BBF3F2628}" type="pres">
      <dgm:prSet presAssocID="{794019E3-DB0D-442E-A8F4-3B9A83420470}" presName="node" presStyleLbl="node1" presStyleIdx="7" presStyleCnt="9">
        <dgm:presLayoutVars>
          <dgm:bulletEnabled val="1"/>
        </dgm:presLayoutVars>
      </dgm:prSet>
      <dgm:spPr/>
    </dgm:pt>
    <dgm:pt modelId="{E4C9BBE1-23FA-4F82-A3E4-155EE6177ACF}" type="pres">
      <dgm:prSet presAssocID="{2374A287-6898-40E4-BCD1-F9F64285058C}" presName="sibTrans" presStyleCnt="0"/>
      <dgm:spPr/>
    </dgm:pt>
    <dgm:pt modelId="{1AFF28E7-D538-4AE2-AD30-D50E07227D33}" type="pres">
      <dgm:prSet presAssocID="{6AC1153F-2DCB-424D-9B1F-CC7ED78D6E07}" presName="node" presStyleLbl="node1" presStyleIdx="8" presStyleCnt="9">
        <dgm:presLayoutVars>
          <dgm:bulletEnabled val="1"/>
        </dgm:presLayoutVars>
      </dgm:prSet>
      <dgm:spPr/>
    </dgm:pt>
  </dgm:ptLst>
  <dgm:cxnLst>
    <dgm:cxn modelId="{C8BB2425-2075-4A5E-8E6B-76A48B791A2F}" type="presOf" srcId="{43239C66-768E-4FD0-84EB-0EC9C79E0E8A}" destId="{ED93FB7F-E154-4C2A-916C-021D02946114}" srcOrd="0" destOrd="0" presId="urn:microsoft.com/office/officeart/2005/8/layout/default"/>
    <dgm:cxn modelId="{AA55AB3B-45D0-49C4-8D07-235587F8956B}" type="presOf" srcId="{BC151B72-EA2F-435B-8207-B69D29799115}" destId="{7046B8E7-A632-4AFD-BF52-DA33762ABBCD}" srcOrd="0" destOrd="0" presId="urn:microsoft.com/office/officeart/2005/8/layout/default"/>
    <dgm:cxn modelId="{59DAA55B-34B0-413B-AD84-19174FECD9D1}" type="presOf" srcId="{6AC1153F-2DCB-424D-9B1F-CC7ED78D6E07}" destId="{1AFF28E7-D538-4AE2-AD30-D50E07227D33}" srcOrd="0" destOrd="0" presId="urn:microsoft.com/office/officeart/2005/8/layout/default"/>
    <dgm:cxn modelId="{46C85741-83EB-42FB-A5E5-F1F2C3C5D80A}" type="presOf" srcId="{45F863C1-1345-43D9-997F-31AC4C989509}" destId="{8F4E9DF1-356C-4005-B20A-C6D3CE8DD01F}" srcOrd="0" destOrd="0" presId="urn:microsoft.com/office/officeart/2005/8/layout/default"/>
    <dgm:cxn modelId="{F340596B-ED0E-45AB-A1A6-EBE74F77B64F}" type="presOf" srcId="{C58FEB2B-A4FC-4C5D-930A-01E5FCE450F4}" destId="{07791F35-06D9-4100-8E69-69524CBB8599}" srcOrd="0" destOrd="0" presId="urn:microsoft.com/office/officeart/2005/8/layout/default"/>
    <dgm:cxn modelId="{3FAB0650-2DB9-4035-ACE2-F7E06F9DDDB9}" srcId="{45F863C1-1345-43D9-997F-31AC4C989509}" destId="{C58FEB2B-A4FC-4C5D-930A-01E5FCE450F4}" srcOrd="2" destOrd="0" parTransId="{B60A3F25-118B-46BD-849F-2B698AD6FDD9}" sibTransId="{094FCED3-E8C0-4D09-926E-3D8D7BD5BED0}"/>
    <dgm:cxn modelId="{48D0DB71-65E4-4618-AF8F-5CB7FCB6E0E2}" srcId="{45F863C1-1345-43D9-997F-31AC4C989509}" destId="{6AC1153F-2DCB-424D-9B1F-CC7ED78D6E07}" srcOrd="8" destOrd="0" parTransId="{C0021975-8795-46FE-93FF-20661EEBFA8C}" sibTransId="{69EC9E73-35D1-44A2-BB1D-9D270F64DA74}"/>
    <dgm:cxn modelId="{DBFD7B78-3B57-43C1-9FEB-3C8371E1B26B}" type="presOf" srcId="{80CE1B32-ED92-460F-8D71-CF397F47EAA9}" destId="{D22E3F7C-E12E-4FB1-BDAE-60E180626275}" srcOrd="0" destOrd="0" presId="urn:microsoft.com/office/officeart/2005/8/layout/default"/>
    <dgm:cxn modelId="{D5C3207C-A32D-45AF-A0F0-7DC5C819807C}" srcId="{45F863C1-1345-43D9-997F-31AC4C989509}" destId="{E6550F2D-0162-4BFA-A671-E800B1CD607E}" srcOrd="5" destOrd="0" parTransId="{D445E5C0-580B-4943-9EB4-19DA932C9501}" sibTransId="{D9133C8D-301E-44B7-B3D3-137CC5BB95CC}"/>
    <dgm:cxn modelId="{6E6DAC83-E384-47AA-BDF4-318E6CE2226D}" srcId="{45F863C1-1345-43D9-997F-31AC4C989509}" destId="{43239C66-768E-4FD0-84EB-0EC9C79E0E8A}" srcOrd="6" destOrd="0" parTransId="{914285AF-52AF-4B03-80D4-ED98255F5F34}" sibTransId="{8618EF3B-810B-4AE5-B1BE-6F7E6020E5CC}"/>
    <dgm:cxn modelId="{1A3DAB8C-89AD-4632-B3F5-BB231F32631F}" srcId="{45F863C1-1345-43D9-997F-31AC4C989509}" destId="{80CE1B32-ED92-460F-8D71-CF397F47EAA9}" srcOrd="3" destOrd="0" parTransId="{8BA0AEEF-B9AE-435A-A89B-5A64BE4DED8F}" sibTransId="{20BA2985-DD74-40C3-AC0C-9FAFE1794814}"/>
    <dgm:cxn modelId="{4A296190-576A-40B2-B8B3-898FD5D16C40}" type="presOf" srcId="{9A4672F0-8F18-484A-9158-67A447EBF9B2}" destId="{103D4715-691C-4772-AFE3-FE3271CCC2E7}" srcOrd="0" destOrd="0" presId="urn:microsoft.com/office/officeart/2005/8/layout/default"/>
    <dgm:cxn modelId="{DFAC7694-BF6F-499F-9AD4-96BA4FC6083D}" srcId="{45F863C1-1345-43D9-997F-31AC4C989509}" destId="{DB377880-44E0-4CA5-8D40-93DA8252996A}" srcOrd="0" destOrd="0" parTransId="{8220F94E-F7FB-485F-A2B2-928E4EF8B1F2}" sibTransId="{DBFA27BF-5646-4179-AA55-03E748518B3B}"/>
    <dgm:cxn modelId="{5DF59D99-BC44-4D9A-9F4C-A1A3DE4CACE3}" srcId="{45F863C1-1345-43D9-997F-31AC4C989509}" destId="{9A4672F0-8F18-484A-9158-67A447EBF9B2}" srcOrd="4" destOrd="0" parTransId="{3D787A5A-8F19-41D2-92FA-7DF048EB857C}" sibTransId="{B837CE0C-4005-44DD-BE0E-9041C90828CA}"/>
    <dgm:cxn modelId="{A3DDB1A0-B56E-47D5-A07C-13BFDA4435B6}" srcId="{45F863C1-1345-43D9-997F-31AC4C989509}" destId="{794019E3-DB0D-442E-A8F4-3B9A83420470}" srcOrd="7" destOrd="0" parTransId="{1939D7A0-1467-4235-8588-ACE1037BD4A7}" sibTransId="{2374A287-6898-40E4-BCD1-F9F64285058C}"/>
    <dgm:cxn modelId="{743A72B9-F424-4EC6-8156-3009BC51280C}" srcId="{45F863C1-1345-43D9-997F-31AC4C989509}" destId="{BC151B72-EA2F-435B-8207-B69D29799115}" srcOrd="1" destOrd="0" parTransId="{021A94DB-02ED-4C7D-8916-7B04C8F82685}" sibTransId="{6181322C-E7FA-4128-9E18-3574CE8CD125}"/>
    <dgm:cxn modelId="{D2B171CB-E2F3-469F-B26E-E70BDFD97354}" type="presOf" srcId="{794019E3-DB0D-442E-A8F4-3B9A83420470}" destId="{58A432D7-47AE-4220-8B48-740BBF3F2628}" srcOrd="0" destOrd="0" presId="urn:microsoft.com/office/officeart/2005/8/layout/default"/>
    <dgm:cxn modelId="{D5E0DDD7-3302-47F3-9528-8A999418548F}" type="presOf" srcId="{E6550F2D-0162-4BFA-A671-E800B1CD607E}" destId="{0D5A0F19-78EE-4F55-9E09-D1FB931CCD82}" srcOrd="0" destOrd="0" presId="urn:microsoft.com/office/officeart/2005/8/layout/default"/>
    <dgm:cxn modelId="{9FEDEFF4-B39D-431D-9926-0B4A6E20D40B}" type="presOf" srcId="{DB377880-44E0-4CA5-8D40-93DA8252996A}" destId="{DD976EBA-D457-47B6-B224-E457A1113613}" srcOrd="0" destOrd="0" presId="urn:microsoft.com/office/officeart/2005/8/layout/default"/>
    <dgm:cxn modelId="{0A0E6DA6-C0BF-4B6A-89A4-0CEB006BA8B4}" type="presParOf" srcId="{8F4E9DF1-356C-4005-B20A-C6D3CE8DD01F}" destId="{DD976EBA-D457-47B6-B224-E457A1113613}" srcOrd="0" destOrd="0" presId="urn:microsoft.com/office/officeart/2005/8/layout/default"/>
    <dgm:cxn modelId="{36082970-F69C-4790-8AF2-1A33E5ECBDF4}" type="presParOf" srcId="{8F4E9DF1-356C-4005-B20A-C6D3CE8DD01F}" destId="{4D12B86D-694D-451C-9383-1FEEDED1D95D}" srcOrd="1" destOrd="0" presId="urn:microsoft.com/office/officeart/2005/8/layout/default"/>
    <dgm:cxn modelId="{817B660A-98EE-4E14-89B2-8B87F62A98B3}" type="presParOf" srcId="{8F4E9DF1-356C-4005-B20A-C6D3CE8DD01F}" destId="{7046B8E7-A632-4AFD-BF52-DA33762ABBCD}" srcOrd="2" destOrd="0" presId="urn:microsoft.com/office/officeart/2005/8/layout/default"/>
    <dgm:cxn modelId="{B9E61399-1536-4DF4-9CDC-33EECD68661F}" type="presParOf" srcId="{8F4E9DF1-356C-4005-B20A-C6D3CE8DD01F}" destId="{CA56C831-6C8A-4275-86E2-B6F52B1ABB69}" srcOrd="3" destOrd="0" presId="urn:microsoft.com/office/officeart/2005/8/layout/default"/>
    <dgm:cxn modelId="{B82530D7-A082-4408-BA08-6A5E5142E2D6}" type="presParOf" srcId="{8F4E9DF1-356C-4005-B20A-C6D3CE8DD01F}" destId="{07791F35-06D9-4100-8E69-69524CBB8599}" srcOrd="4" destOrd="0" presId="urn:microsoft.com/office/officeart/2005/8/layout/default"/>
    <dgm:cxn modelId="{3BD37AB7-6629-4C54-A859-F91080A715D7}" type="presParOf" srcId="{8F4E9DF1-356C-4005-B20A-C6D3CE8DD01F}" destId="{D326E949-E69E-4653-999B-3198C2D12638}" srcOrd="5" destOrd="0" presId="urn:microsoft.com/office/officeart/2005/8/layout/default"/>
    <dgm:cxn modelId="{143F4CE8-863C-4BF3-865E-F748E25A6BD2}" type="presParOf" srcId="{8F4E9DF1-356C-4005-B20A-C6D3CE8DD01F}" destId="{D22E3F7C-E12E-4FB1-BDAE-60E180626275}" srcOrd="6" destOrd="0" presId="urn:microsoft.com/office/officeart/2005/8/layout/default"/>
    <dgm:cxn modelId="{FCDAB2C9-5504-4CC0-AE42-08BC920B0654}" type="presParOf" srcId="{8F4E9DF1-356C-4005-B20A-C6D3CE8DD01F}" destId="{F0A0EE5F-7195-4C44-B1F3-782A01F42BF5}" srcOrd="7" destOrd="0" presId="urn:microsoft.com/office/officeart/2005/8/layout/default"/>
    <dgm:cxn modelId="{7DD65708-60F5-48E8-B9F5-39634A430B56}" type="presParOf" srcId="{8F4E9DF1-356C-4005-B20A-C6D3CE8DD01F}" destId="{103D4715-691C-4772-AFE3-FE3271CCC2E7}" srcOrd="8" destOrd="0" presId="urn:microsoft.com/office/officeart/2005/8/layout/default"/>
    <dgm:cxn modelId="{76458ECB-6986-46E2-BF30-26E276C4C657}" type="presParOf" srcId="{8F4E9DF1-356C-4005-B20A-C6D3CE8DD01F}" destId="{DE790E67-C5A4-42A4-B1FC-B64E6107A953}" srcOrd="9" destOrd="0" presId="urn:microsoft.com/office/officeart/2005/8/layout/default"/>
    <dgm:cxn modelId="{60902CAC-8836-4965-AE0D-ECCEDD1F8023}" type="presParOf" srcId="{8F4E9DF1-356C-4005-B20A-C6D3CE8DD01F}" destId="{0D5A0F19-78EE-4F55-9E09-D1FB931CCD82}" srcOrd="10" destOrd="0" presId="urn:microsoft.com/office/officeart/2005/8/layout/default"/>
    <dgm:cxn modelId="{A508F9FF-B088-49CA-AD9A-F5560AD1CBAC}" type="presParOf" srcId="{8F4E9DF1-356C-4005-B20A-C6D3CE8DD01F}" destId="{1A837942-CC9F-49B8-9388-521BCE09F596}" srcOrd="11" destOrd="0" presId="urn:microsoft.com/office/officeart/2005/8/layout/default"/>
    <dgm:cxn modelId="{E90DDFC7-D1AB-4A5F-87D9-DEF5774733C8}" type="presParOf" srcId="{8F4E9DF1-356C-4005-B20A-C6D3CE8DD01F}" destId="{ED93FB7F-E154-4C2A-916C-021D02946114}" srcOrd="12" destOrd="0" presId="urn:microsoft.com/office/officeart/2005/8/layout/default"/>
    <dgm:cxn modelId="{A84953CC-0EFC-49DB-97BB-09B6D31E76BE}" type="presParOf" srcId="{8F4E9DF1-356C-4005-B20A-C6D3CE8DD01F}" destId="{C9A1EAC9-30B9-42F2-9C2B-2B597DB747F0}" srcOrd="13" destOrd="0" presId="urn:microsoft.com/office/officeart/2005/8/layout/default"/>
    <dgm:cxn modelId="{DA6349EF-D5C3-4093-A043-AE66C64200F5}" type="presParOf" srcId="{8F4E9DF1-356C-4005-B20A-C6D3CE8DD01F}" destId="{58A432D7-47AE-4220-8B48-740BBF3F2628}" srcOrd="14" destOrd="0" presId="urn:microsoft.com/office/officeart/2005/8/layout/default"/>
    <dgm:cxn modelId="{94EB1D07-8748-4A94-B7F2-02AAE0A202E9}" type="presParOf" srcId="{8F4E9DF1-356C-4005-B20A-C6D3CE8DD01F}" destId="{E4C9BBE1-23FA-4F82-A3E4-155EE6177ACF}" srcOrd="15" destOrd="0" presId="urn:microsoft.com/office/officeart/2005/8/layout/default"/>
    <dgm:cxn modelId="{B3F2E79A-D88C-4AB2-9678-854473A45628}" type="presParOf" srcId="{8F4E9DF1-356C-4005-B20A-C6D3CE8DD01F}" destId="{1AFF28E7-D538-4AE2-AD30-D50E07227D33}"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6A092D-BB0B-434E-8C43-06B9E78F3CE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2590F85-3713-4F1C-A7F7-3C16D10EFD34}">
      <dgm:prSet/>
      <dgm:spPr/>
      <dgm:t>
        <a:bodyPr/>
        <a:lstStyle/>
        <a:p>
          <a:r>
            <a:rPr lang="en-AU"/>
            <a:t>So many stories and we have only just scratched the surface</a:t>
          </a:r>
          <a:endParaRPr lang="en-US"/>
        </a:p>
      </dgm:t>
    </dgm:pt>
    <dgm:pt modelId="{A6D7CDD1-695C-441F-AF5D-62C372188CEC}" type="parTrans" cxnId="{6EE7AB44-600C-43D4-AB3D-961221D66F08}">
      <dgm:prSet/>
      <dgm:spPr/>
      <dgm:t>
        <a:bodyPr/>
        <a:lstStyle/>
        <a:p>
          <a:endParaRPr lang="en-US"/>
        </a:p>
      </dgm:t>
    </dgm:pt>
    <dgm:pt modelId="{E136AE24-A86E-46D8-8521-14A0E192534B}" type="sibTrans" cxnId="{6EE7AB44-600C-43D4-AB3D-961221D66F08}">
      <dgm:prSet/>
      <dgm:spPr/>
      <dgm:t>
        <a:bodyPr/>
        <a:lstStyle/>
        <a:p>
          <a:endParaRPr lang="en-US"/>
        </a:p>
      </dgm:t>
    </dgm:pt>
    <dgm:pt modelId="{C210A844-94F3-4141-B076-5B2F4C90094E}">
      <dgm:prSet/>
      <dgm:spPr/>
      <dgm:t>
        <a:bodyPr/>
        <a:lstStyle/>
        <a:p>
          <a:r>
            <a:rPr lang="en-AU"/>
            <a:t>There is a strong local  understanding of the impact of global warming</a:t>
          </a:r>
          <a:endParaRPr lang="en-US"/>
        </a:p>
      </dgm:t>
    </dgm:pt>
    <dgm:pt modelId="{C6B2D0C6-54D3-4E4A-BCCE-451964B5FA33}" type="parTrans" cxnId="{0C336D67-F502-45BC-9F5C-CB8EF9DE6B18}">
      <dgm:prSet/>
      <dgm:spPr/>
      <dgm:t>
        <a:bodyPr/>
        <a:lstStyle/>
        <a:p>
          <a:endParaRPr lang="en-US"/>
        </a:p>
      </dgm:t>
    </dgm:pt>
    <dgm:pt modelId="{BD31B4EC-D6FC-4FAF-8BAD-2D96FCF8766F}" type="sibTrans" cxnId="{0C336D67-F502-45BC-9F5C-CB8EF9DE6B18}">
      <dgm:prSet/>
      <dgm:spPr/>
      <dgm:t>
        <a:bodyPr/>
        <a:lstStyle/>
        <a:p>
          <a:endParaRPr lang="en-US"/>
        </a:p>
      </dgm:t>
    </dgm:pt>
    <dgm:pt modelId="{3A6F90A5-1CE6-45FA-A7B7-A813995E9EA9}">
      <dgm:prSet/>
      <dgm:spPr/>
      <dgm:t>
        <a:bodyPr/>
        <a:lstStyle/>
        <a:p>
          <a:r>
            <a:rPr lang="en-AU"/>
            <a:t>We have mostly talked about drought</a:t>
          </a:r>
          <a:endParaRPr lang="en-US"/>
        </a:p>
      </dgm:t>
    </dgm:pt>
    <dgm:pt modelId="{F9B40FAE-3C73-4085-B9A9-F0FD943782BB}" type="parTrans" cxnId="{811F4218-6448-4EF8-B1FF-6325D80765E6}">
      <dgm:prSet/>
      <dgm:spPr/>
      <dgm:t>
        <a:bodyPr/>
        <a:lstStyle/>
        <a:p>
          <a:endParaRPr lang="en-US"/>
        </a:p>
      </dgm:t>
    </dgm:pt>
    <dgm:pt modelId="{5A87F2B3-E8DC-40D3-8AF6-8740FF2EBF78}" type="sibTrans" cxnId="{811F4218-6448-4EF8-B1FF-6325D80765E6}">
      <dgm:prSet/>
      <dgm:spPr/>
      <dgm:t>
        <a:bodyPr/>
        <a:lstStyle/>
        <a:p>
          <a:endParaRPr lang="en-US"/>
        </a:p>
      </dgm:t>
    </dgm:pt>
    <dgm:pt modelId="{909402E7-0E0C-438A-89D8-2B492690CE80}">
      <dgm:prSet/>
      <dgm:spPr/>
      <dgm:t>
        <a:bodyPr/>
        <a:lstStyle/>
        <a:p>
          <a:r>
            <a:rPr lang="en-AU"/>
            <a:t>Strong understanding of social connections</a:t>
          </a:r>
          <a:endParaRPr lang="en-US"/>
        </a:p>
      </dgm:t>
    </dgm:pt>
    <dgm:pt modelId="{4CD0959D-E326-409C-A2C6-429928F00A3A}" type="parTrans" cxnId="{FC192222-6741-44A1-851F-2E90ACB63D9A}">
      <dgm:prSet/>
      <dgm:spPr/>
      <dgm:t>
        <a:bodyPr/>
        <a:lstStyle/>
        <a:p>
          <a:endParaRPr lang="en-US"/>
        </a:p>
      </dgm:t>
    </dgm:pt>
    <dgm:pt modelId="{C9DA4848-C866-48CA-87A2-F00109AAB960}" type="sibTrans" cxnId="{FC192222-6741-44A1-851F-2E90ACB63D9A}">
      <dgm:prSet/>
      <dgm:spPr/>
      <dgm:t>
        <a:bodyPr/>
        <a:lstStyle/>
        <a:p>
          <a:endParaRPr lang="en-US"/>
        </a:p>
      </dgm:t>
    </dgm:pt>
    <dgm:pt modelId="{264A0516-CEC9-4001-BD9D-08FC0A5678A2}">
      <dgm:prSet/>
      <dgm:spPr/>
      <dgm:t>
        <a:bodyPr/>
        <a:lstStyle/>
        <a:p>
          <a:r>
            <a:rPr lang="en-AU"/>
            <a:t>Pipeline was a major innovation</a:t>
          </a:r>
          <a:endParaRPr lang="en-US"/>
        </a:p>
      </dgm:t>
    </dgm:pt>
    <dgm:pt modelId="{485BB6F6-66B2-4DD5-A39C-570313A7BABE}" type="parTrans" cxnId="{2D820A8E-07A5-41D2-85A5-A3604C07AA5F}">
      <dgm:prSet/>
      <dgm:spPr/>
      <dgm:t>
        <a:bodyPr/>
        <a:lstStyle/>
        <a:p>
          <a:endParaRPr lang="en-US"/>
        </a:p>
      </dgm:t>
    </dgm:pt>
    <dgm:pt modelId="{35C913C8-06B8-431C-9E2F-60C2B42DD72F}" type="sibTrans" cxnId="{2D820A8E-07A5-41D2-85A5-A3604C07AA5F}">
      <dgm:prSet/>
      <dgm:spPr/>
      <dgm:t>
        <a:bodyPr/>
        <a:lstStyle/>
        <a:p>
          <a:endParaRPr lang="en-US"/>
        </a:p>
      </dgm:t>
    </dgm:pt>
    <dgm:pt modelId="{074A2D0C-EBFD-4E8D-A20F-55D839806C2C}">
      <dgm:prSet/>
      <dgm:spPr/>
      <dgm:t>
        <a:bodyPr/>
        <a:lstStyle/>
        <a:p>
          <a:r>
            <a:rPr lang="en-AU"/>
            <a:t>It is not easy to get people to fill in a survey.</a:t>
          </a:r>
          <a:endParaRPr lang="en-US"/>
        </a:p>
      </dgm:t>
    </dgm:pt>
    <dgm:pt modelId="{310449E2-9F59-4167-94C2-DAB4C2B9C252}" type="parTrans" cxnId="{2E51D0E6-20BB-444A-987A-7F5D408EBB24}">
      <dgm:prSet/>
      <dgm:spPr/>
      <dgm:t>
        <a:bodyPr/>
        <a:lstStyle/>
        <a:p>
          <a:endParaRPr lang="en-US"/>
        </a:p>
      </dgm:t>
    </dgm:pt>
    <dgm:pt modelId="{6DF53CF0-9516-4477-BA6F-AC4EB85A6FBC}" type="sibTrans" cxnId="{2E51D0E6-20BB-444A-987A-7F5D408EBB24}">
      <dgm:prSet/>
      <dgm:spPr/>
      <dgm:t>
        <a:bodyPr/>
        <a:lstStyle/>
        <a:p>
          <a:endParaRPr lang="en-US"/>
        </a:p>
      </dgm:t>
    </dgm:pt>
    <dgm:pt modelId="{3626A04E-7D60-47E6-BD38-47C505F627F4}" type="pres">
      <dgm:prSet presAssocID="{C16A092D-BB0B-434E-8C43-06B9E78F3CE4}" presName="diagram" presStyleCnt="0">
        <dgm:presLayoutVars>
          <dgm:dir/>
          <dgm:resizeHandles val="exact"/>
        </dgm:presLayoutVars>
      </dgm:prSet>
      <dgm:spPr/>
    </dgm:pt>
    <dgm:pt modelId="{8A00F8AF-9093-4FE9-B35C-9BBADBD24500}" type="pres">
      <dgm:prSet presAssocID="{C2590F85-3713-4F1C-A7F7-3C16D10EFD34}" presName="node" presStyleLbl="node1" presStyleIdx="0" presStyleCnt="6">
        <dgm:presLayoutVars>
          <dgm:bulletEnabled val="1"/>
        </dgm:presLayoutVars>
      </dgm:prSet>
      <dgm:spPr/>
    </dgm:pt>
    <dgm:pt modelId="{EAC6FF0B-44DF-4D29-BA6D-19BC8CA30B84}" type="pres">
      <dgm:prSet presAssocID="{E136AE24-A86E-46D8-8521-14A0E192534B}" presName="sibTrans" presStyleCnt="0"/>
      <dgm:spPr/>
    </dgm:pt>
    <dgm:pt modelId="{55E1006D-7EA8-4CF9-BF2C-59696C8DD889}" type="pres">
      <dgm:prSet presAssocID="{C210A844-94F3-4141-B076-5B2F4C90094E}" presName="node" presStyleLbl="node1" presStyleIdx="1" presStyleCnt="6">
        <dgm:presLayoutVars>
          <dgm:bulletEnabled val="1"/>
        </dgm:presLayoutVars>
      </dgm:prSet>
      <dgm:spPr/>
    </dgm:pt>
    <dgm:pt modelId="{4A81905B-4808-45AA-A0EE-C982673289C8}" type="pres">
      <dgm:prSet presAssocID="{BD31B4EC-D6FC-4FAF-8BAD-2D96FCF8766F}" presName="sibTrans" presStyleCnt="0"/>
      <dgm:spPr/>
    </dgm:pt>
    <dgm:pt modelId="{A750EF38-D4E9-4448-9A9E-84EB0106A627}" type="pres">
      <dgm:prSet presAssocID="{3A6F90A5-1CE6-45FA-A7B7-A813995E9EA9}" presName="node" presStyleLbl="node1" presStyleIdx="2" presStyleCnt="6">
        <dgm:presLayoutVars>
          <dgm:bulletEnabled val="1"/>
        </dgm:presLayoutVars>
      </dgm:prSet>
      <dgm:spPr/>
    </dgm:pt>
    <dgm:pt modelId="{AD8C8578-0669-4E30-B3B5-95A8F7DF6029}" type="pres">
      <dgm:prSet presAssocID="{5A87F2B3-E8DC-40D3-8AF6-8740FF2EBF78}" presName="sibTrans" presStyleCnt="0"/>
      <dgm:spPr/>
    </dgm:pt>
    <dgm:pt modelId="{A91EFF0D-DB54-459D-961F-10A52DD23DBC}" type="pres">
      <dgm:prSet presAssocID="{909402E7-0E0C-438A-89D8-2B492690CE80}" presName="node" presStyleLbl="node1" presStyleIdx="3" presStyleCnt="6">
        <dgm:presLayoutVars>
          <dgm:bulletEnabled val="1"/>
        </dgm:presLayoutVars>
      </dgm:prSet>
      <dgm:spPr/>
    </dgm:pt>
    <dgm:pt modelId="{6FB71775-DF85-401F-A6C8-FEF385071A6D}" type="pres">
      <dgm:prSet presAssocID="{C9DA4848-C866-48CA-87A2-F00109AAB960}" presName="sibTrans" presStyleCnt="0"/>
      <dgm:spPr/>
    </dgm:pt>
    <dgm:pt modelId="{9655775B-018F-4002-AEA9-B4084C878FBF}" type="pres">
      <dgm:prSet presAssocID="{264A0516-CEC9-4001-BD9D-08FC0A5678A2}" presName="node" presStyleLbl="node1" presStyleIdx="4" presStyleCnt="6">
        <dgm:presLayoutVars>
          <dgm:bulletEnabled val="1"/>
        </dgm:presLayoutVars>
      </dgm:prSet>
      <dgm:spPr/>
    </dgm:pt>
    <dgm:pt modelId="{37F538C5-99EF-43D2-838D-54633F7DAAF6}" type="pres">
      <dgm:prSet presAssocID="{35C913C8-06B8-431C-9E2F-60C2B42DD72F}" presName="sibTrans" presStyleCnt="0"/>
      <dgm:spPr/>
    </dgm:pt>
    <dgm:pt modelId="{9248DD3A-3616-40E0-B7A2-EC5014A21AA8}" type="pres">
      <dgm:prSet presAssocID="{074A2D0C-EBFD-4E8D-A20F-55D839806C2C}" presName="node" presStyleLbl="node1" presStyleIdx="5" presStyleCnt="6">
        <dgm:presLayoutVars>
          <dgm:bulletEnabled val="1"/>
        </dgm:presLayoutVars>
      </dgm:prSet>
      <dgm:spPr/>
    </dgm:pt>
  </dgm:ptLst>
  <dgm:cxnLst>
    <dgm:cxn modelId="{B3146F08-7DC6-47BA-B2E2-76367C49D735}" type="presOf" srcId="{3A6F90A5-1CE6-45FA-A7B7-A813995E9EA9}" destId="{A750EF38-D4E9-4448-9A9E-84EB0106A627}" srcOrd="0" destOrd="0" presId="urn:microsoft.com/office/officeart/2005/8/layout/default"/>
    <dgm:cxn modelId="{2937C016-8669-4868-A270-A615D6C4558E}" type="presOf" srcId="{264A0516-CEC9-4001-BD9D-08FC0A5678A2}" destId="{9655775B-018F-4002-AEA9-B4084C878FBF}" srcOrd="0" destOrd="0" presId="urn:microsoft.com/office/officeart/2005/8/layout/default"/>
    <dgm:cxn modelId="{811F4218-6448-4EF8-B1FF-6325D80765E6}" srcId="{C16A092D-BB0B-434E-8C43-06B9E78F3CE4}" destId="{3A6F90A5-1CE6-45FA-A7B7-A813995E9EA9}" srcOrd="2" destOrd="0" parTransId="{F9B40FAE-3C73-4085-B9A9-F0FD943782BB}" sibTransId="{5A87F2B3-E8DC-40D3-8AF6-8740FF2EBF78}"/>
    <dgm:cxn modelId="{FC192222-6741-44A1-851F-2E90ACB63D9A}" srcId="{C16A092D-BB0B-434E-8C43-06B9E78F3CE4}" destId="{909402E7-0E0C-438A-89D8-2B492690CE80}" srcOrd="3" destOrd="0" parTransId="{4CD0959D-E326-409C-A2C6-429928F00A3A}" sibTransId="{C9DA4848-C866-48CA-87A2-F00109AAB960}"/>
    <dgm:cxn modelId="{E55EF324-3A8E-4758-8BF3-16A5E9BB37D6}" type="presOf" srcId="{074A2D0C-EBFD-4E8D-A20F-55D839806C2C}" destId="{9248DD3A-3616-40E0-B7A2-EC5014A21AA8}" srcOrd="0" destOrd="0" presId="urn:microsoft.com/office/officeart/2005/8/layout/default"/>
    <dgm:cxn modelId="{3115BE2D-6C50-4641-ACBA-949ACF2DC5B3}" type="presOf" srcId="{C2590F85-3713-4F1C-A7F7-3C16D10EFD34}" destId="{8A00F8AF-9093-4FE9-B35C-9BBADBD24500}" srcOrd="0" destOrd="0" presId="urn:microsoft.com/office/officeart/2005/8/layout/default"/>
    <dgm:cxn modelId="{6EE7AB44-600C-43D4-AB3D-961221D66F08}" srcId="{C16A092D-BB0B-434E-8C43-06B9E78F3CE4}" destId="{C2590F85-3713-4F1C-A7F7-3C16D10EFD34}" srcOrd="0" destOrd="0" parTransId="{A6D7CDD1-695C-441F-AF5D-62C372188CEC}" sibTransId="{E136AE24-A86E-46D8-8521-14A0E192534B}"/>
    <dgm:cxn modelId="{0C336D67-F502-45BC-9F5C-CB8EF9DE6B18}" srcId="{C16A092D-BB0B-434E-8C43-06B9E78F3CE4}" destId="{C210A844-94F3-4141-B076-5B2F4C90094E}" srcOrd="1" destOrd="0" parTransId="{C6B2D0C6-54D3-4E4A-BCCE-451964B5FA33}" sibTransId="{BD31B4EC-D6FC-4FAF-8BAD-2D96FCF8766F}"/>
    <dgm:cxn modelId="{F1B8E34E-AC1F-46A4-BF44-B46DE526696D}" type="presOf" srcId="{909402E7-0E0C-438A-89D8-2B492690CE80}" destId="{A91EFF0D-DB54-459D-961F-10A52DD23DBC}" srcOrd="0" destOrd="0" presId="urn:microsoft.com/office/officeart/2005/8/layout/default"/>
    <dgm:cxn modelId="{A4B8C977-8AEF-4796-8830-0B1C70D5CF7E}" type="presOf" srcId="{C210A844-94F3-4141-B076-5B2F4C90094E}" destId="{55E1006D-7EA8-4CF9-BF2C-59696C8DD889}" srcOrd="0" destOrd="0" presId="urn:microsoft.com/office/officeart/2005/8/layout/default"/>
    <dgm:cxn modelId="{2D820A8E-07A5-41D2-85A5-A3604C07AA5F}" srcId="{C16A092D-BB0B-434E-8C43-06B9E78F3CE4}" destId="{264A0516-CEC9-4001-BD9D-08FC0A5678A2}" srcOrd="4" destOrd="0" parTransId="{485BB6F6-66B2-4DD5-A39C-570313A7BABE}" sibTransId="{35C913C8-06B8-431C-9E2F-60C2B42DD72F}"/>
    <dgm:cxn modelId="{27D67AA4-65E1-441B-8C1D-A2EB0ADB322B}" type="presOf" srcId="{C16A092D-BB0B-434E-8C43-06B9E78F3CE4}" destId="{3626A04E-7D60-47E6-BD38-47C505F627F4}" srcOrd="0" destOrd="0" presId="urn:microsoft.com/office/officeart/2005/8/layout/default"/>
    <dgm:cxn modelId="{2E51D0E6-20BB-444A-987A-7F5D408EBB24}" srcId="{C16A092D-BB0B-434E-8C43-06B9E78F3CE4}" destId="{074A2D0C-EBFD-4E8D-A20F-55D839806C2C}" srcOrd="5" destOrd="0" parTransId="{310449E2-9F59-4167-94C2-DAB4C2B9C252}" sibTransId="{6DF53CF0-9516-4477-BA6F-AC4EB85A6FBC}"/>
    <dgm:cxn modelId="{84E87E5A-7523-41AB-AC5B-0FD0E1989146}" type="presParOf" srcId="{3626A04E-7D60-47E6-BD38-47C505F627F4}" destId="{8A00F8AF-9093-4FE9-B35C-9BBADBD24500}" srcOrd="0" destOrd="0" presId="urn:microsoft.com/office/officeart/2005/8/layout/default"/>
    <dgm:cxn modelId="{5DAB60D9-1AD9-4907-99D5-65203497BCCD}" type="presParOf" srcId="{3626A04E-7D60-47E6-BD38-47C505F627F4}" destId="{EAC6FF0B-44DF-4D29-BA6D-19BC8CA30B84}" srcOrd="1" destOrd="0" presId="urn:microsoft.com/office/officeart/2005/8/layout/default"/>
    <dgm:cxn modelId="{2F8E0F59-ECCB-488A-9C0F-B590F0F620F7}" type="presParOf" srcId="{3626A04E-7D60-47E6-BD38-47C505F627F4}" destId="{55E1006D-7EA8-4CF9-BF2C-59696C8DD889}" srcOrd="2" destOrd="0" presId="urn:microsoft.com/office/officeart/2005/8/layout/default"/>
    <dgm:cxn modelId="{1C822A78-AAC2-46CE-A342-C1B7E80556D7}" type="presParOf" srcId="{3626A04E-7D60-47E6-BD38-47C505F627F4}" destId="{4A81905B-4808-45AA-A0EE-C982673289C8}" srcOrd="3" destOrd="0" presId="urn:microsoft.com/office/officeart/2005/8/layout/default"/>
    <dgm:cxn modelId="{62EB3654-2D06-4765-B597-45B496346D09}" type="presParOf" srcId="{3626A04E-7D60-47E6-BD38-47C505F627F4}" destId="{A750EF38-D4E9-4448-9A9E-84EB0106A627}" srcOrd="4" destOrd="0" presId="urn:microsoft.com/office/officeart/2005/8/layout/default"/>
    <dgm:cxn modelId="{655722CE-2769-4EBB-8ED7-1776AFC2DBE0}" type="presParOf" srcId="{3626A04E-7D60-47E6-BD38-47C505F627F4}" destId="{AD8C8578-0669-4E30-B3B5-95A8F7DF6029}" srcOrd="5" destOrd="0" presId="urn:microsoft.com/office/officeart/2005/8/layout/default"/>
    <dgm:cxn modelId="{9BBC43E4-F37C-4E27-929D-9022FECD4A9D}" type="presParOf" srcId="{3626A04E-7D60-47E6-BD38-47C505F627F4}" destId="{A91EFF0D-DB54-459D-961F-10A52DD23DBC}" srcOrd="6" destOrd="0" presId="urn:microsoft.com/office/officeart/2005/8/layout/default"/>
    <dgm:cxn modelId="{8793D201-EE19-4600-AD0E-A16182C59F55}" type="presParOf" srcId="{3626A04E-7D60-47E6-BD38-47C505F627F4}" destId="{6FB71775-DF85-401F-A6C8-FEF385071A6D}" srcOrd="7" destOrd="0" presId="urn:microsoft.com/office/officeart/2005/8/layout/default"/>
    <dgm:cxn modelId="{CB6615CE-D839-4DBC-8402-D02F1CD4FFF7}" type="presParOf" srcId="{3626A04E-7D60-47E6-BD38-47C505F627F4}" destId="{9655775B-018F-4002-AEA9-B4084C878FBF}" srcOrd="8" destOrd="0" presId="urn:microsoft.com/office/officeart/2005/8/layout/default"/>
    <dgm:cxn modelId="{FEC4BC84-F32F-4EF7-8FE0-3ACC9C96EA99}" type="presParOf" srcId="{3626A04E-7D60-47E6-BD38-47C505F627F4}" destId="{37F538C5-99EF-43D2-838D-54633F7DAAF6}" srcOrd="9" destOrd="0" presId="urn:microsoft.com/office/officeart/2005/8/layout/default"/>
    <dgm:cxn modelId="{B646EE28-1BEE-4A6B-BD43-42D4D552CB5E}" type="presParOf" srcId="{3626A04E-7D60-47E6-BD38-47C505F627F4}" destId="{9248DD3A-3616-40E0-B7A2-EC5014A21AA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04356-D49E-44D1-82D7-70A42AEBD401}">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a:solidFill>
                <a:schemeClr val="bg1"/>
              </a:solidFill>
            </a:rPr>
            <a:t>Evolution– looking for published reports</a:t>
          </a:r>
          <a:endParaRPr lang="en-US" sz="2000" kern="1200">
            <a:solidFill>
              <a:schemeClr val="bg1"/>
            </a:solidFill>
          </a:endParaRPr>
        </a:p>
      </dsp:txBody>
      <dsp:txXfrm>
        <a:off x="0" y="93057"/>
        <a:ext cx="3005666" cy="1803399"/>
      </dsp:txXfrm>
    </dsp:sp>
    <dsp:sp modelId="{D281D09C-D3D8-4182-B4D8-3747F3C380D8}">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a:t>Aim - document lessons learned by rural remote communities in long and difficult droughts. </a:t>
          </a:r>
          <a:endParaRPr lang="en-US" sz="2000" kern="1200"/>
        </a:p>
      </dsp:txBody>
      <dsp:txXfrm>
        <a:off x="3306233" y="93057"/>
        <a:ext cx="3005666" cy="1803399"/>
      </dsp:txXfrm>
    </dsp:sp>
    <dsp:sp modelId="{AA33FC0A-1527-45C0-A7D1-A3ABCE4AFDDF}">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a:t>There is no one source of truth on this</a:t>
          </a:r>
          <a:endParaRPr lang="en-US" sz="2000" kern="1200"/>
        </a:p>
      </dsp:txBody>
      <dsp:txXfrm>
        <a:off x="6612466" y="93057"/>
        <a:ext cx="3005666" cy="1803399"/>
      </dsp:txXfrm>
    </dsp:sp>
    <dsp:sp modelId="{D010A448-44E0-48E7-81DC-2A9C203C7F73}">
      <dsp:nvSpPr>
        <dsp:cNvPr id="0" name=""/>
        <dsp:cNvSpPr/>
      </dsp:nvSpPr>
      <dsp:spPr>
        <a:xfrm>
          <a:off x="1653116"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a:t>Lived experience - many lessons to share; these can provide insights for other communities</a:t>
          </a:r>
          <a:endParaRPr lang="en-US" sz="2000" kern="1200"/>
        </a:p>
      </dsp:txBody>
      <dsp:txXfrm>
        <a:off x="1653116" y="2197024"/>
        <a:ext cx="3005666" cy="1803399"/>
      </dsp:txXfrm>
    </dsp:sp>
    <dsp:sp modelId="{06A4923D-E1DF-41C1-A278-F5870ED14CE5}">
      <dsp:nvSpPr>
        <dsp:cNvPr id="0" name=""/>
        <dsp:cNvSpPr/>
      </dsp:nvSpPr>
      <dsp:spPr>
        <a:xfrm>
          <a:off x="4959349"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a:t>We all have roles to play in climate adaptation and mitigation so there is a wide scope for using information collected</a:t>
          </a:r>
          <a:endParaRPr lang="en-US" sz="2000" kern="1200"/>
        </a:p>
      </dsp:txBody>
      <dsp:txXfrm>
        <a:off x="4959349" y="2197024"/>
        <a:ext cx="3005666" cy="1803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F189-87F5-4A3A-BC08-4547846C6338}">
      <dsp:nvSpPr>
        <dsp:cNvPr id="0" name=""/>
        <dsp:cNvSpPr/>
      </dsp:nvSpPr>
      <dsp:spPr>
        <a:xfrm>
          <a:off x="1505181" y="1478"/>
          <a:ext cx="3146557" cy="188793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kern="1200"/>
            <a:t>How climate change impacted people’s daily lives, particularly health and wellbeing </a:t>
          </a:r>
          <a:endParaRPr lang="en-US" sz="2500" kern="1200"/>
        </a:p>
      </dsp:txBody>
      <dsp:txXfrm>
        <a:off x="1505181" y="1478"/>
        <a:ext cx="3146557" cy="1887934"/>
      </dsp:txXfrm>
    </dsp:sp>
    <dsp:sp modelId="{79D4CAEE-9F47-4B76-A673-565398B84000}">
      <dsp:nvSpPr>
        <dsp:cNvPr id="0" name=""/>
        <dsp:cNvSpPr/>
      </dsp:nvSpPr>
      <dsp:spPr>
        <a:xfrm>
          <a:off x="4966394" y="1478"/>
          <a:ext cx="3146557" cy="188793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kern="1200"/>
            <a:t>What short and long-term changes were made to cope with this impact </a:t>
          </a:r>
          <a:endParaRPr lang="en-US" sz="2500" kern="1200"/>
        </a:p>
      </dsp:txBody>
      <dsp:txXfrm>
        <a:off x="4966394" y="1478"/>
        <a:ext cx="3146557" cy="1887934"/>
      </dsp:txXfrm>
    </dsp:sp>
    <dsp:sp modelId="{8EBAC9D4-80EF-4669-BB00-89EA63063980}">
      <dsp:nvSpPr>
        <dsp:cNvPr id="0" name=""/>
        <dsp:cNvSpPr/>
      </dsp:nvSpPr>
      <dsp:spPr>
        <a:xfrm>
          <a:off x="1505181" y="2204068"/>
          <a:ext cx="3146557" cy="188793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kern="1200"/>
            <a:t>Key learnings to share with other communities </a:t>
          </a:r>
          <a:endParaRPr lang="en-US" sz="2500" kern="1200"/>
        </a:p>
      </dsp:txBody>
      <dsp:txXfrm>
        <a:off x="1505181" y="2204068"/>
        <a:ext cx="3146557" cy="1887934"/>
      </dsp:txXfrm>
    </dsp:sp>
    <dsp:sp modelId="{523EB831-3DE4-4995-8EAE-194D2B2F14EB}">
      <dsp:nvSpPr>
        <dsp:cNvPr id="0" name=""/>
        <dsp:cNvSpPr/>
      </dsp:nvSpPr>
      <dsp:spPr>
        <a:xfrm>
          <a:off x="4966394" y="2204068"/>
          <a:ext cx="3146557" cy="188793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kern="1200"/>
            <a:t>Collate - links to key reports written during drought which may be relevant </a:t>
          </a:r>
          <a:endParaRPr lang="en-US" sz="2500" kern="1200"/>
        </a:p>
      </dsp:txBody>
      <dsp:txXfrm>
        <a:off x="4966394" y="2204068"/>
        <a:ext cx="3146557" cy="1887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7D7A5-4BD7-4348-8542-373FD90368AF}">
      <dsp:nvSpPr>
        <dsp:cNvPr id="0" name=""/>
        <dsp:cNvSpPr/>
      </dsp:nvSpPr>
      <dsp:spPr>
        <a:xfrm>
          <a:off x="0" y="90500"/>
          <a:ext cx="6628804" cy="1563046"/>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b="1" kern="1200"/>
            <a:t>An online survey</a:t>
          </a:r>
          <a:r>
            <a:rPr lang="en-AU" sz="1900" kern="1200"/>
            <a:t>/questionnaire open to everyone in the region and promoted via stakeholder newsletters and social media and local media partners. </a:t>
          </a:r>
          <a:endParaRPr lang="en-US" sz="1900" kern="1200"/>
        </a:p>
      </dsp:txBody>
      <dsp:txXfrm>
        <a:off x="76302" y="166802"/>
        <a:ext cx="6476200" cy="1410442"/>
      </dsp:txXfrm>
    </dsp:sp>
    <dsp:sp modelId="{108131D5-9A47-4C50-9874-FF0201D1B44B}">
      <dsp:nvSpPr>
        <dsp:cNvPr id="0" name=""/>
        <dsp:cNvSpPr/>
      </dsp:nvSpPr>
      <dsp:spPr>
        <a:xfrm>
          <a:off x="0" y="1708267"/>
          <a:ext cx="6628804" cy="1563046"/>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b="1" kern="1200"/>
            <a:t>Case studies </a:t>
          </a:r>
          <a:r>
            <a:rPr lang="en-AU" sz="1900" kern="1200"/>
            <a:t>with people with lived experience in agriculture, sport, gardening, government, resource management, water, health, education, community, Aboriginal Communities and other areas and record these as case studies. </a:t>
          </a:r>
          <a:endParaRPr lang="en-US" sz="1900" kern="1200"/>
        </a:p>
      </dsp:txBody>
      <dsp:txXfrm>
        <a:off x="76302" y="1784569"/>
        <a:ext cx="6476200" cy="1410442"/>
      </dsp:txXfrm>
    </dsp:sp>
    <dsp:sp modelId="{161905C2-4BD3-471C-850A-6BFCC6A9ED75}">
      <dsp:nvSpPr>
        <dsp:cNvPr id="0" name=""/>
        <dsp:cNvSpPr/>
      </dsp:nvSpPr>
      <dsp:spPr>
        <a:xfrm>
          <a:off x="0" y="3326033"/>
          <a:ext cx="6628804" cy="1563046"/>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a:t>Subject themes - with an emphasis on lessons learned and actions for others to follow </a:t>
          </a:r>
          <a:endParaRPr lang="en-US" sz="1900" kern="1200"/>
        </a:p>
      </dsp:txBody>
      <dsp:txXfrm>
        <a:off x="76302" y="3402335"/>
        <a:ext cx="6476200" cy="1410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76EBA-D457-47B6-B224-E457A1113613}">
      <dsp:nvSpPr>
        <dsp:cNvPr id="0" name=""/>
        <dsp:cNvSpPr/>
      </dsp:nvSpPr>
      <dsp:spPr>
        <a:xfrm>
          <a:off x="411752" y="1478"/>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t>Home and family</a:t>
          </a:r>
          <a:endParaRPr lang="en-US" sz="2800" kern="1200" dirty="0"/>
        </a:p>
      </dsp:txBody>
      <dsp:txXfrm>
        <a:off x="411752" y="1478"/>
        <a:ext cx="2045262" cy="1227157"/>
      </dsp:txXfrm>
    </dsp:sp>
    <dsp:sp modelId="{7046B8E7-A632-4AFD-BF52-DA33762ABBCD}">
      <dsp:nvSpPr>
        <dsp:cNvPr id="0" name=""/>
        <dsp:cNvSpPr/>
      </dsp:nvSpPr>
      <dsp:spPr>
        <a:xfrm>
          <a:off x="2661541" y="1478"/>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a:t>Garden</a:t>
          </a:r>
          <a:endParaRPr lang="en-US" sz="2800" kern="1200"/>
        </a:p>
      </dsp:txBody>
      <dsp:txXfrm>
        <a:off x="2661541" y="1478"/>
        <a:ext cx="2045262" cy="1227157"/>
      </dsp:txXfrm>
    </dsp:sp>
    <dsp:sp modelId="{07791F35-06D9-4100-8E69-69524CBB8599}">
      <dsp:nvSpPr>
        <dsp:cNvPr id="0" name=""/>
        <dsp:cNvSpPr/>
      </dsp:nvSpPr>
      <dsp:spPr>
        <a:xfrm>
          <a:off x="4911329" y="1478"/>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a:t>Farm</a:t>
          </a:r>
          <a:endParaRPr lang="en-US" sz="2800" kern="1200"/>
        </a:p>
      </dsp:txBody>
      <dsp:txXfrm>
        <a:off x="4911329" y="1478"/>
        <a:ext cx="2045262" cy="1227157"/>
      </dsp:txXfrm>
    </dsp:sp>
    <dsp:sp modelId="{D22E3F7C-E12E-4FB1-BDAE-60E180626275}">
      <dsp:nvSpPr>
        <dsp:cNvPr id="0" name=""/>
        <dsp:cNvSpPr/>
      </dsp:nvSpPr>
      <dsp:spPr>
        <a:xfrm>
          <a:off x="7161117" y="1478"/>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a:t>Landscape</a:t>
          </a:r>
          <a:endParaRPr lang="en-US" sz="2800" kern="1200"/>
        </a:p>
      </dsp:txBody>
      <dsp:txXfrm>
        <a:off x="7161117" y="1478"/>
        <a:ext cx="2045262" cy="1227157"/>
      </dsp:txXfrm>
    </dsp:sp>
    <dsp:sp modelId="{103D4715-691C-4772-AFE3-FE3271CCC2E7}">
      <dsp:nvSpPr>
        <dsp:cNvPr id="0" name=""/>
        <dsp:cNvSpPr/>
      </dsp:nvSpPr>
      <dsp:spPr>
        <a:xfrm>
          <a:off x="411752" y="1433162"/>
          <a:ext cx="2045262" cy="122715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a:t>Workplace</a:t>
          </a:r>
          <a:endParaRPr lang="en-US" sz="2800" kern="1200"/>
        </a:p>
      </dsp:txBody>
      <dsp:txXfrm>
        <a:off x="411752" y="1433162"/>
        <a:ext cx="2045262" cy="1227157"/>
      </dsp:txXfrm>
    </dsp:sp>
    <dsp:sp modelId="{0D5A0F19-78EE-4F55-9E09-D1FB931CCD82}">
      <dsp:nvSpPr>
        <dsp:cNvPr id="0" name=""/>
        <dsp:cNvSpPr/>
      </dsp:nvSpPr>
      <dsp:spPr>
        <a:xfrm>
          <a:off x="2661541" y="1433162"/>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a:t>Sport and Leisure</a:t>
          </a:r>
          <a:endParaRPr lang="en-US" sz="2800" kern="1200"/>
        </a:p>
      </dsp:txBody>
      <dsp:txXfrm>
        <a:off x="2661541" y="1433162"/>
        <a:ext cx="2045262" cy="1227157"/>
      </dsp:txXfrm>
    </dsp:sp>
    <dsp:sp modelId="{ED93FB7F-E154-4C2A-916C-021D02946114}">
      <dsp:nvSpPr>
        <dsp:cNvPr id="0" name=""/>
        <dsp:cNvSpPr/>
      </dsp:nvSpPr>
      <dsp:spPr>
        <a:xfrm>
          <a:off x="4911329" y="1433162"/>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a:t>Health</a:t>
          </a:r>
          <a:endParaRPr lang="en-US" sz="2800" kern="1200"/>
        </a:p>
      </dsp:txBody>
      <dsp:txXfrm>
        <a:off x="4911329" y="1433162"/>
        <a:ext cx="2045262" cy="1227157"/>
      </dsp:txXfrm>
    </dsp:sp>
    <dsp:sp modelId="{58A432D7-47AE-4220-8B48-740BBF3F2628}">
      <dsp:nvSpPr>
        <dsp:cNvPr id="0" name=""/>
        <dsp:cNvSpPr/>
      </dsp:nvSpPr>
      <dsp:spPr>
        <a:xfrm>
          <a:off x="7161117" y="1433162"/>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a:t>Community </a:t>
          </a:r>
          <a:endParaRPr lang="en-US" sz="2800" kern="1200"/>
        </a:p>
      </dsp:txBody>
      <dsp:txXfrm>
        <a:off x="7161117" y="1433162"/>
        <a:ext cx="2045262" cy="1227157"/>
      </dsp:txXfrm>
    </dsp:sp>
    <dsp:sp modelId="{1AFF28E7-D538-4AE2-AD30-D50E07227D33}">
      <dsp:nvSpPr>
        <dsp:cNvPr id="0" name=""/>
        <dsp:cNvSpPr/>
      </dsp:nvSpPr>
      <dsp:spPr>
        <a:xfrm>
          <a:off x="3786435" y="2864845"/>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t>Innovation </a:t>
          </a:r>
          <a:endParaRPr lang="en-US" sz="2800" kern="1200" dirty="0"/>
        </a:p>
      </dsp:txBody>
      <dsp:txXfrm>
        <a:off x="3786435" y="2864845"/>
        <a:ext cx="2045262" cy="1227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0F8AF-9093-4FE9-B35C-9BBADBD24500}">
      <dsp:nvSpPr>
        <dsp:cNvPr id="0" name=""/>
        <dsp:cNvSpPr/>
      </dsp:nvSpPr>
      <dsp:spPr>
        <a:xfrm>
          <a:off x="129871" y="1755"/>
          <a:ext cx="2021201" cy="1212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t>So many stories and we have only just scratched the surface</a:t>
          </a:r>
          <a:endParaRPr lang="en-US" sz="1600" kern="1200"/>
        </a:p>
      </dsp:txBody>
      <dsp:txXfrm>
        <a:off x="129871" y="1755"/>
        <a:ext cx="2021201" cy="1212720"/>
      </dsp:txXfrm>
    </dsp:sp>
    <dsp:sp modelId="{55E1006D-7EA8-4CF9-BF2C-59696C8DD889}">
      <dsp:nvSpPr>
        <dsp:cNvPr id="0" name=""/>
        <dsp:cNvSpPr/>
      </dsp:nvSpPr>
      <dsp:spPr>
        <a:xfrm>
          <a:off x="2353193" y="1755"/>
          <a:ext cx="2021201" cy="1212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t>There is a strong local  understanding of the impact of global warming</a:t>
          </a:r>
          <a:endParaRPr lang="en-US" sz="1600" kern="1200"/>
        </a:p>
      </dsp:txBody>
      <dsp:txXfrm>
        <a:off x="2353193" y="1755"/>
        <a:ext cx="2021201" cy="1212720"/>
      </dsp:txXfrm>
    </dsp:sp>
    <dsp:sp modelId="{A750EF38-D4E9-4448-9A9E-84EB0106A627}">
      <dsp:nvSpPr>
        <dsp:cNvPr id="0" name=""/>
        <dsp:cNvSpPr/>
      </dsp:nvSpPr>
      <dsp:spPr>
        <a:xfrm>
          <a:off x="129871" y="1416596"/>
          <a:ext cx="2021201" cy="1212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t>We have mostly talked about drought</a:t>
          </a:r>
          <a:endParaRPr lang="en-US" sz="1600" kern="1200"/>
        </a:p>
      </dsp:txBody>
      <dsp:txXfrm>
        <a:off x="129871" y="1416596"/>
        <a:ext cx="2021201" cy="1212720"/>
      </dsp:txXfrm>
    </dsp:sp>
    <dsp:sp modelId="{A91EFF0D-DB54-459D-961F-10A52DD23DBC}">
      <dsp:nvSpPr>
        <dsp:cNvPr id="0" name=""/>
        <dsp:cNvSpPr/>
      </dsp:nvSpPr>
      <dsp:spPr>
        <a:xfrm>
          <a:off x="2353193" y="1416596"/>
          <a:ext cx="2021201" cy="1212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t>Strong understanding of social connections</a:t>
          </a:r>
          <a:endParaRPr lang="en-US" sz="1600" kern="1200"/>
        </a:p>
      </dsp:txBody>
      <dsp:txXfrm>
        <a:off x="2353193" y="1416596"/>
        <a:ext cx="2021201" cy="1212720"/>
      </dsp:txXfrm>
    </dsp:sp>
    <dsp:sp modelId="{9655775B-018F-4002-AEA9-B4084C878FBF}">
      <dsp:nvSpPr>
        <dsp:cNvPr id="0" name=""/>
        <dsp:cNvSpPr/>
      </dsp:nvSpPr>
      <dsp:spPr>
        <a:xfrm>
          <a:off x="129871" y="2831437"/>
          <a:ext cx="2021201" cy="1212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t>Pipeline was a major innovation</a:t>
          </a:r>
          <a:endParaRPr lang="en-US" sz="1600" kern="1200"/>
        </a:p>
      </dsp:txBody>
      <dsp:txXfrm>
        <a:off x="129871" y="2831437"/>
        <a:ext cx="2021201" cy="1212720"/>
      </dsp:txXfrm>
    </dsp:sp>
    <dsp:sp modelId="{9248DD3A-3616-40E0-B7A2-EC5014A21AA8}">
      <dsp:nvSpPr>
        <dsp:cNvPr id="0" name=""/>
        <dsp:cNvSpPr/>
      </dsp:nvSpPr>
      <dsp:spPr>
        <a:xfrm>
          <a:off x="2353193" y="2831437"/>
          <a:ext cx="2021201" cy="1212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t>It is not easy to get people to fill in a survey.</a:t>
          </a:r>
          <a:endParaRPr lang="en-US" sz="1600" kern="1200"/>
        </a:p>
      </dsp:txBody>
      <dsp:txXfrm>
        <a:off x="2353193" y="2831437"/>
        <a:ext cx="2021201" cy="12127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A668C5-36C9-4747-B64A-0519813D14E5}" type="datetimeFigureOut">
              <a:rPr lang="en-AU" smtClean="0"/>
              <a:t>7/03/2022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F7825C-5C9C-4446-A691-2EEC971DB662}" type="slidenum">
              <a:rPr lang="en-AU" smtClean="0"/>
              <a:t>‹#›</a:t>
            </a:fld>
            <a:endParaRPr lang="en-AU"/>
          </a:p>
        </p:txBody>
      </p:sp>
    </p:spTree>
    <p:extLst>
      <p:ext uri="{BB962C8B-B14F-4D97-AF65-F5344CB8AC3E}">
        <p14:creationId xmlns:p14="http://schemas.microsoft.com/office/powerpoint/2010/main" val="318769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668C5-36C9-4747-B64A-0519813D14E5}" type="datetimeFigureOut">
              <a:rPr lang="en-AU" smtClean="0"/>
              <a:t>7/03/2022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F7825C-5C9C-4446-A691-2EEC971DB662}" type="slidenum">
              <a:rPr lang="en-AU" smtClean="0"/>
              <a:t>‹#›</a:t>
            </a:fld>
            <a:endParaRPr lang="en-AU"/>
          </a:p>
        </p:txBody>
      </p:sp>
    </p:spTree>
    <p:extLst>
      <p:ext uri="{BB962C8B-B14F-4D97-AF65-F5344CB8AC3E}">
        <p14:creationId xmlns:p14="http://schemas.microsoft.com/office/powerpoint/2010/main" val="149994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668C5-36C9-4747-B64A-0519813D14E5}" type="datetimeFigureOut">
              <a:rPr lang="en-AU" smtClean="0"/>
              <a:t>7/03/2022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F7825C-5C9C-4446-A691-2EEC971DB662}"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393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668C5-36C9-4747-B64A-0519813D14E5}" type="datetimeFigureOut">
              <a:rPr lang="en-AU" smtClean="0"/>
              <a:t>7/03/2022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F7825C-5C9C-4446-A691-2EEC971DB662}" type="slidenum">
              <a:rPr lang="en-AU" smtClean="0"/>
              <a:t>‹#›</a:t>
            </a:fld>
            <a:endParaRPr lang="en-AU"/>
          </a:p>
        </p:txBody>
      </p:sp>
    </p:spTree>
    <p:extLst>
      <p:ext uri="{BB962C8B-B14F-4D97-AF65-F5344CB8AC3E}">
        <p14:creationId xmlns:p14="http://schemas.microsoft.com/office/powerpoint/2010/main" val="2787637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668C5-36C9-4747-B64A-0519813D14E5}" type="datetimeFigureOut">
              <a:rPr lang="en-AU" smtClean="0"/>
              <a:t>7/03/2022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F7825C-5C9C-4446-A691-2EEC971DB662}"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593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668C5-36C9-4747-B64A-0519813D14E5}" type="datetimeFigureOut">
              <a:rPr lang="en-AU" smtClean="0"/>
              <a:t>7/03/2022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F7825C-5C9C-4446-A691-2EEC971DB662}" type="slidenum">
              <a:rPr lang="en-AU" smtClean="0"/>
              <a:t>‹#›</a:t>
            </a:fld>
            <a:endParaRPr lang="en-AU"/>
          </a:p>
        </p:txBody>
      </p:sp>
    </p:spTree>
    <p:extLst>
      <p:ext uri="{BB962C8B-B14F-4D97-AF65-F5344CB8AC3E}">
        <p14:creationId xmlns:p14="http://schemas.microsoft.com/office/powerpoint/2010/main" val="2092592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668C5-36C9-4747-B64A-0519813D14E5}" type="datetimeFigureOut">
              <a:rPr lang="en-AU" smtClean="0"/>
              <a:t>7/03/2022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F7825C-5C9C-4446-A691-2EEC971DB662}" type="slidenum">
              <a:rPr lang="en-AU" smtClean="0"/>
              <a:t>‹#›</a:t>
            </a:fld>
            <a:endParaRPr lang="en-AU"/>
          </a:p>
        </p:txBody>
      </p:sp>
    </p:spTree>
    <p:extLst>
      <p:ext uri="{BB962C8B-B14F-4D97-AF65-F5344CB8AC3E}">
        <p14:creationId xmlns:p14="http://schemas.microsoft.com/office/powerpoint/2010/main" val="1709442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668C5-36C9-4747-B64A-0519813D14E5}" type="datetimeFigureOut">
              <a:rPr lang="en-AU" smtClean="0"/>
              <a:t>7/03/2022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F7825C-5C9C-4446-A691-2EEC971DB662}" type="slidenum">
              <a:rPr lang="en-AU" smtClean="0"/>
              <a:t>‹#›</a:t>
            </a:fld>
            <a:endParaRPr lang="en-AU"/>
          </a:p>
        </p:txBody>
      </p:sp>
    </p:spTree>
    <p:extLst>
      <p:ext uri="{BB962C8B-B14F-4D97-AF65-F5344CB8AC3E}">
        <p14:creationId xmlns:p14="http://schemas.microsoft.com/office/powerpoint/2010/main" val="60185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668C5-36C9-4747-B64A-0519813D14E5}" type="datetimeFigureOut">
              <a:rPr lang="en-AU" smtClean="0"/>
              <a:t>7/03/2022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F7825C-5C9C-4446-A691-2EEC971DB662}" type="slidenum">
              <a:rPr lang="en-AU" smtClean="0"/>
              <a:t>‹#›</a:t>
            </a:fld>
            <a:endParaRPr lang="en-AU"/>
          </a:p>
        </p:txBody>
      </p:sp>
    </p:spTree>
    <p:extLst>
      <p:ext uri="{BB962C8B-B14F-4D97-AF65-F5344CB8AC3E}">
        <p14:creationId xmlns:p14="http://schemas.microsoft.com/office/powerpoint/2010/main" val="70870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668C5-36C9-4747-B64A-0519813D14E5}" type="datetimeFigureOut">
              <a:rPr lang="en-AU" smtClean="0"/>
              <a:t>7/03/2022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AF7825C-5C9C-4446-A691-2EEC971DB662}" type="slidenum">
              <a:rPr lang="en-AU" smtClean="0"/>
              <a:t>‹#›</a:t>
            </a:fld>
            <a:endParaRPr lang="en-AU"/>
          </a:p>
        </p:txBody>
      </p:sp>
    </p:spTree>
    <p:extLst>
      <p:ext uri="{BB962C8B-B14F-4D97-AF65-F5344CB8AC3E}">
        <p14:creationId xmlns:p14="http://schemas.microsoft.com/office/powerpoint/2010/main" val="50880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A668C5-36C9-4747-B64A-0519813D14E5}" type="datetimeFigureOut">
              <a:rPr lang="en-AU" smtClean="0"/>
              <a:t>7/03/2022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AF7825C-5C9C-4446-A691-2EEC971DB662}" type="slidenum">
              <a:rPr lang="en-AU" smtClean="0"/>
              <a:t>‹#›</a:t>
            </a:fld>
            <a:endParaRPr lang="en-AU"/>
          </a:p>
        </p:txBody>
      </p:sp>
    </p:spTree>
    <p:extLst>
      <p:ext uri="{BB962C8B-B14F-4D97-AF65-F5344CB8AC3E}">
        <p14:creationId xmlns:p14="http://schemas.microsoft.com/office/powerpoint/2010/main" val="97256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A668C5-36C9-4747-B64A-0519813D14E5}" type="datetimeFigureOut">
              <a:rPr lang="en-AU" smtClean="0"/>
              <a:t>7/03/2022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AF7825C-5C9C-4446-A691-2EEC971DB662}" type="slidenum">
              <a:rPr lang="en-AU" smtClean="0"/>
              <a:t>‹#›</a:t>
            </a:fld>
            <a:endParaRPr lang="en-AU"/>
          </a:p>
        </p:txBody>
      </p:sp>
    </p:spTree>
    <p:extLst>
      <p:ext uri="{BB962C8B-B14F-4D97-AF65-F5344CB8AC3E}">
        <p14:creationId xmlns:p14="http://schemas.microsoft.com/office/powerpoint/2010/main" val="218540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A668C5-36C9-4747-B64A-0519813D14E5}" type="datetimeFigureOut">
              <a:rPr lang="en-AU" smtClean="0"/>
              <a:t>7/03/2022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AF7825C-5C9C-4446-A691-2EEC971DB662}" type="slidenum">
              <a:rPr lang="en-AU" smtClean="0"/>
              <a:t>‹#›</a:t>
            </a:fld>
            <a:endParaRPr lang="en-AU"/>
          </a:p>
        </p:txBody>
      </p:sp>
    </p:spTree>
    <p:extLst>
      <p:ext uri="{BB962C8B-B14F-4D97-AF65-F5344CB8AC3E}">
        <p14:creationId xmlns:p14="http://schemas.microsoft.com/office/powerpoint/2010/main" val="107994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668C5-36C9-4747-B64A-0519813D14E5}" type="datetimeFigureOut">
              <a:rPr lang="en-AU" smtClean="0"/>
              <a:t>7/03/2022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AF7825C-5C9C-4446-A691-2EEC971DB662}" type="slidenum">
              <a:rPr lang="en-AU" smtClean="0"/>
              <a:t>‹#›</a:t>
            </a:fld>
            <a:endParaRPr lang="en-AU"/>
          </a:p>
        </p:txBody>
      </p:sp>
    </p:spTree>
    <p:extLst>
      <p:ext uri="{BB962C8B-B14F-4D97-AF65-F5344CB8AC3E}">
        <p14:creationId xmlns:p14="http://schemas.microsoft.com/office/powerpoint/2010/main" val="178071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668C5-36C9-4747-B64A-0519813D14E5}" type="datetimeFigureOut">
              <a:rPr lang="en-AU" smtClean="0"/>
              <a:t>7/03/2022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AF7825C-5C9C-4446-A691-2EEC971DB662}" type="slidenum">
              <a:rPr lang="en-AU" smtClean="0"/>
              <a:t>‹#›</a:t>
            </a:fld>
            <a:endParaRPr lang="en-AU"/>
          </a:p>
        </p:txBody>
      </p:sp>
    </p:spTree>
    <p:extLst>
      <p:ext uri="{BB962C8B-B14F-4D97-AF65-F5344CB8AC3E}">
        <p14:creationId xmlns:p14="http://schemas.microsoft.com/office/powerpoint/2010/main" val="188818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668C5-36C9-4747-B64A-0519813D14E5}" type="datetimeFigureOut">
              <a:rPr lang="en-AU" smtClean="0"/>
              <a:t>7/03/2022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AF7825C-5C9C-4446-A691-2EEC971DB662}" type="slidenum">
              <a:rPr lang="en-AU" smtClean="0"/>
              <a:t>‹#›</a:t>
            </a:fld>
            <a:endParaRPr lang="en-AU"/>
          </a:p>
        </p:txBody>
      </p:sp>
    </p:spTree>
    <p:extLst>
      <p:ext uri="{BB962C8B-B14F-4D97-AF65-F5344CB8AC3E}">
        <p14:creationId xmlns:p14="http://schemas.microsoft.com/office/powerpoint/2010/main" val="424358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A668C5-36C9-4747-B64A-0519813D14E5}" type="datetimeFigureOut">
              <a:rPr lang="en-AU" smtClean="0"/>
              <a:t>7/03/2022</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F7825C-5C9C-4446-A691-2EEC971DB662}" type="slidenum">
              <a:rPr lang="en-AU" smtClean="0"/>
              <a:t>‹#›</a:t>
            </a:fld>
            <a:endParaRPr lang="en-AU"/>
          </a:p>
        </p:txBody>
      </p:sp>
      <p:sp>
        <p:nvSpPr>
          <p:cNvPr id="18"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8AE76606-E20A-431D-B1D0-E94D559ADEAA}"/>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34190990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817167-3FD5-4F2B-A70B-544A006CBCCD}"/>
              </a:ext>
            </a:extLst>
          </p:cNvPr>
          <p:cNvPicPr>
            <a:picLocks noChangeAspect="1"/>
          </p:cNvPicPr>
          <p:nvPr/>
        </p:nvPicPr>
        <p:blipFill>
          <a:blip r:embed="rId2"/>
          <a:stretch>
            <a:fillRect/>
          </a:stretch>
        </p:blipFill>
        <p:spPr>
          <a:xfrm>
            <a:off x="1213951" y="823195"/>
            <a:ext cx="7883611" cy="5211609"/>
          </a:xfrm>
          <a:prstGeom prst="rect">
            <a:avLst/>
          </a:prstGeom>
        </p:spPr>
      </p:pic>
    </p:spTree>
    <p:extLst>
      <p:ext uri="{BB962C8B-B14F-4D97-AF65-F5344CB8AC3E}">
        <p14:creationId xmlns:p14="http://schemas.microsoft.com/office/powerpoint/2010/main" val="3306606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D550-C081-4F47-B213-41A13E7F86B9}"/>
              </a:ext>
            </a:extLst>
          </p:cNvPr>
          <p:cNvSpPr>
            <a:spLocks noGrp="1"/>
          </p:cNvSpPr>
          <p:nvPr>
            <p:ph type="title"/>
          </p:nvPr>
        </p:nvSpPr>
        <p:spPr>
          <a:xfrm>
            <a:off x="609599" y="0"/>
            <a:ext cx="8596668" cy="1320800"/>
          </a:xfrm>
        </p:spPr>
        <p:txBody>
          <a:bodyPr/>
          <a:lstStyle/>
          <a:p>
            <a:r>
              <a:rPr lang="en-AU" dirty="0"/>
              <a:t>Farm</a:t>
            </a:r>
          </a:p>
        </p:txBody>
      </p:sp>
      <p:sp>
        <p:nvSpPr>
          <p:cNvPr id="3" name="TextBox 2">
            <a:extLst>
              <a:ext uri="{FF2B5EF4-FFF2-40B4-BE49-F238E27FC236}">
                <a16:creationId xmlns:a16="http://schemas.microsoft.com/office/drawing/2014/main" id="{C8C28163-759D-4BE1-A02F-B3626E849059}"/>
              </a:ext>
            </a:extLst>
          </p:cNvPr>
          <p:cNvSpPr txBox="1"/>
          <p:nvPr/>
        </p:nvSpPr>
        <p:spPr>
          <a:xfrm>
            <a:off x="609599" y="893549"/>
            <a:ext cx="4036542" cy="5632311"/>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1. Maximise run off to fill dams and store soil moisture</a:t>
            </a:r>
          </a:p>
          <a:p>
            <a:r>
              <a:rPr lang="en-AU" dirty="0">
                <a:latin typeface="Calibri" panose="020F0502020204030204" pitchFamily="34" charset="0"/>
                <a:cs typeface="Calibri" panose="020F0502020204030204" pitchFamily="34" charset="0"/>
              </a:rPr>
              <a:t>2. Plan for stock feed,  grow and store </a:t>
            </a:r>
            <a:r>
              <a:rPr lang="en-AU" dirty="0" err="1">
                <a:latin typeface="Calibri" panose="020F0502020204030204" pitchFamily="34" charset="0"/>
                <a:cs typeface="Calibri" panose="020F0502020204030204" pitchFamily="34" charset="0"/>
              </a:rPr>
              <a:t>yourown</a:t>
            </a:r>
            <a:r>
              <a:rPr lang="en-AU" dirty="0">
                <a:latin typeface="Calibri" panose="020F0502020204030204" pitchFamily="34" charset="0"/>
                <a:cs typeface="Calibri" panose="020F0502020204030204" pitchFamily="34" charset="0"/>
              </a:rPr>
              <a:t> supplies</a:t>
            </a:r>
          </a:p>
          <a:p>
            <a:r>
              <a:rPr lang="en-AU" dirty="0">
                <a:latin typeface="Calibri" panose="020F0502020204030204" pitchFamily="34" charset="0"/>
                <a:cs typeface="Calibri" panose="020F0502020204030204" pitchFamily="34" charset="0"/>
              </a:rPr>
              <a:t>3. Use technology/research to grow a crop on less water</a:t>
            </a:r>
          </a:p>
          <a:p>
            <a:r>
              <a:rPr lang="en-AU" dirty="0">
                <a:latin typeface="Calibri" panose="020F0502020204030204" pitchFamily="34" charset="0"/>
                <a:cs typeface="Calibri" panose="020F0502020204030204" pitchFamily="34" charset="0"/>
              </a:rPr>
              <a:t>4. Build stock containment –before the drought</a:t>
            </a:r>
          </a:p>
          <a:p>
            <a:r>
              <a:rPr lang="en-AU" dirty="0">
                <a:latin typeface="Calibri" panose="020F0502020204030204" pitchFamily="34" charset="0"/>
                <a:cs typeface="Calibri" panose="020F0502020204030204" pitchFamily="34" charset="0"/>
              </a:rPr>
              <a:t>5. Focus on core expenses – breeding stock and low-risk crop</a:t>
            </a:r>
          </a:p>
          <a:p>
            <a:r>
              <a:rPr lang="en-AU" dirty="0">
                <a:latin typeface="Calibri" panose="020F0502020204030204" pitchFamily="34" charset="0"/>
                <a:cs typeface="Calibri" panose="020F0502020204030204" pitchFamily="34" charset="0"/>
              </a:rPr>
              <a:t>6. Plan financially for tough times or renegotiate loans</a:t>
            </a:r>
          </a:p>
          <a:p>
            <a:r>
              <a:rPr lang="en-AU" dirty="0">
                <a:latin typeface="Calibri" panose="020F0502020204030204" pitchFamily="34" charset="0"/>
                <a:cs typeface="Calibri" panose="020F0502020204030204" pitchFamily="34" charset="0"/>
              </a:rPr>
              <a:t>7. Business strategies must address good and bad years.</a:t>
            </a:r>
          </a:p>
          <a:p>
            <a:r>
              <a:rPr lang="en-AU" dirty="0">
                <a:latin typeface="Calibri" panose="020F0502020204030204" pitchFamily="34" charset="0"/>
                <a:cs typeface="Calibri" panose="020F0502020204030204" pitchFamily="34" charset="0"/>
              </a:rPr>
              <a:t>8. Use drought downtime to clean up, repair and improve OHS</a:t>
            </a:r>
          </a:p>
          <a:p>
            <a:r>
              <a:rPr lang="en-AU" dirty="0">
                <a:latin typeface="Calibri" panose="020F0502020204030204" pitchFamily="34" charset="0"/>
                <a:cs typeface="Calibri" panose="020F0502020204030204" pitchFamily="34" charset="0"/>
              </a:rPr>
              <a:t>9. Look for opportunities to diversify or earn off farm income.</a:t>
            </a:r>
          </a:p>
          <a:p>
            <a:r>
              <a:rPr lang="en-AU" dirty="0">
                <a:latin typeface="Calibri" panose="020F0502020204030204" pitchFamily="34" charset="0"/>
                <a:cs typeface="Calibri" panose="020F0502020204030204" pitchFamily="34" charset="0"/>
              </a:rPr>
              <a:t>10. Continue to maintain social connections</a:t>
            </a:r>
          </a:p>
        </p:txBody>
      </p:sp>
      <p:sp>
        <p:nvSpPr>
          <p:cNvPr id="4" name="TextBox 3">
            <a:extLst>
              <a:ext uri="{FF2B5EF4-FFF2-40B4-BE49-F238E27FC236}">
                <a16:creationId xmlns:a16="http://schemas.microsoft.com/office/drawing/2014/main" id="{254EE8FB-7793-4563-AAAE-197FEA4606A8}"/>
              </a:ext>
            </a:extLst>
          </p:cNvPr>
          <p:cNvSpPr txBox="1"/>
          <p:nvPr/>
        </p:nvSpPr>
        <p:spPr>
          <a:xfrm>
            <a:off x="5000913" y="332140"/>
            <a:ext cx="4373793" cy="1200329"/>
          </a:xfrm>
          <a:prstGeom prst="rect">
            <a:avLst/>
          </a:prstGeom>
          <a:noFill/>
        </p:spPr>
        <p:txBody>
          <a:bodyPr wrap="square" rtlCol="0">
            <a:spAutoFit/>
          </a:bodyPr>
          <a:lstStyle/>
          <a:p>
            <a:r>
              <a:rPr lang="en-AU" i="1" dirty="0">
                <a:solidFill>
                  <a:schemeClr val="accent2">
                    <a:lumMod val="75000"/>
                  </a:schemeClr>
                </a:solidFill>
                <a:latin typeface="Calibri" panose="020F0502020204030204" pitchFamily="34" charset="0"/>
                <a:cs typeface="Calibri" panose="020F0502020204030204" pitchFamily="34" charset="0"/>
              </a:rPr>
              <a:t>“We can now do more than survive in a dry climate. What was considered disastrously low rainfall in the early 2000s would now be sufficient to grow a crop on.” </a:t>
            </a:r>
          </a:p>
        </p:txBody>
      </p:sp>
      <p:sp>
        <p:nvSpPr>
          <p:cNvPr id="7" name="TextBox 6">
            <a:extLst>
              <a:ext uri="{FF2B5EF4-FFF2-40B4-BE49-F238E27FC236}">
                <a16:creationId xmlns:a16="http://schemas.microsoft.com/office/drawing/2014/main" id="{5A238422-D254-4301-869E-9AA81D2CE5CF}"/>
              </a:ext>
            </a:extLst>
          </p:cNvPr>
          <p:cNvSpPr txBox="1"/>
          <p:nvPr/>
        </p:nvSpPr>
        <p:spPr>
          <a:xfrm>
            <a:off x="5117418" y="4771534"/>
            <a:ext cx="4140784" cy="1754326"/>
          </a:xfrm>
          <a:prstGeom prst="rect">
            <a:avLst/>
          </a:prstGeom>
          <a:noFill/>
        </p:spPr>
        <p:txBody>
          <a:bodyPr wrap="square" rtlCol="0">
            <a:spAutoFit/>
          </a:bodyPr>
          <a:lstStyle/>
          <a:p>
            <a:r>
              <a:rPr lang="en-AU" i="1" dirty="0">
                <a:solidFill>
                  <a:schemeClr val="accent2">
                    <a:lumMod val="75000"/>
                  </a:schemeClr>
                </a:solidFill>
                <a:latin typeface="Calibri" panose="020F0502020204030204" pitchFamily="34" charset="0"/>
                <a:cs typeface="Calibri" panose="020F0502020204030204" pitchFamily="34" charset="0"/>
              </a:rPr>
              <a:t>“We seem to seeing more of this boom and bust pattern, massive excesses of rain then dry periods, so it’s our job to make the most of the moisture whenever it lands.”  </a:t>
            </a:r>
          </a:p>
          <a:p>
            <a:pPr algn="r"/>
            <a:r>
              <a:rPr lang="en-AU" i="1" dirty="0">
                <a:solidFill>
                  <a:schemeClr val="accent2">
                    <a:lumMod val="75000"/>
                  </a:schemeClr>
                </a:solidFill>
                <a:latin typeface="Calibri" panose="020F0502020204030204" pitchFamily="34" charset="0"/>
                <a:cs typeface="Calibri" panose="020F0502020204030204" pitchFamily="34" charset="0"/>
              </a:rPr>
              <a:t>David </a:t>
            </a:r>
            <a:r>
              <a:rPr lang="en-AU" i="1" dirty="0" err="1">
                <a:solidFill>
                  <a:schemeClr val="accent2">
                    <a:lumMod val="75000"/>
                  </a:schemeClr>
                </a:solidFill>
                <a:latin typeface="Calibri" panose="020F0502020204030204" pitchFamily="34" charset="0"/>
                <a:cs typeface="Calibri" panose="020F0502020204030204" pitchFamily="34" charset="0"/>
              </a:rPr>
              <a:t>Drage</a:t>
            </a:r>
            <a:endParaRPr lang="en-AU" i="1" dirty="0">
              <a:solidFill>
                <a:schemeClr val="accent2">
                  <a:lumMod val="75000"/>
                </a:schemeClr>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0E5B7A88-2E3B-4D40-B13A-50AD62A05B4A}"/>
              </a:ext>
            </a:extLst>
          </p:cNvPr>
          <p:cNvPicPr>
            <a:picLocks noChangeAspect="1"/>
          </p:cNvPicPr>
          <p:nvPr/>
        </p:nvPicPr>
        <p:blipFill rotWithShape="1">
          <a:blip r:embed="rId2"/>
          <a:srcRect t="5896" b="22664"/>
          <a:stretch/>
        </p:blipFill>
        <p:spPr>
          <a:xfrm>
            <a:off x="5248977" y="1903484"/>
            <a:ext cx="3378380" cy="2575891"/>
          </a:xfrm>
          <a:prstGeom prst="rect">
            <a:avLst/>
          </a:prstGeom>
        </p:spPr>
      </p:pic>
    </p:spTree>
    <p:extLst>
      <p:ext uri="{BB962C8B-B14F-4D97-AF65-F5344CB8AC3E}">
        <p14:creationId xmlns:p14="http://schemas.microsoft.com/office/powerpoint/2010/main" val="581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D550-C081-4F47-B213-41A13E7F86B9}"/>
              </a:ext>
            </a:extLst>
          </p:cNvPr>
          <p:cNvSpPr>
            <a:spLocks noGrp="1"/>
          </p:cNvSpPr>
          <p:nvPr>
            <p:ph type="title"/>
          </p:nvPr>
        </p:nvSpPr>
        <p:spPr>
          <a:xfrm>
            <a:off x="6917495" y="354117"/>
            <a:ext cx="8596668" cy="1320800"/>
          </a:xfrm>
        </p:spPr>
        <p:txBody>
          <a:bodyPr/>
          <a:lstStyle/>
          <a:p>
            <a:r>
              <a:rPr lang="en-AU" dirty="0"/>
              <a:t>Natural</a:t>
            </a:r>
            <a:br>
              <a:rPr lang="en-AU" dirty="0"/>
            </a:br>
            <a:r>
              <a:rPr lang="en-AU" dirty="0"/>
              <a:t>Landscape</a:t>
            </a:r>
          </a:p>
        </p:txBody>
      </p:sp>
      <p:sp>
        <p:nvSpPr>
          <p:cNvPr id="3" name="TextBox 2">
            <a:extLst>
              <a:ext uri="{FF2B5EF4-FFF2-40B4-BE49-F238E27FC236}">
                <a16:creationId xmlns:a16="http://schemas.microsoft.com/office/drawing/2014/main" id="{8DB0085F-3176-4EFD-86DA-BEA08801ED3B}"/>
              </a:ext>
            </a:extLst>
          </p:cNvPr>
          <p:cNvSpPr txBox="1"/>
          <p:nvPr/>
        </p:nvSpPr>
        <p:spPr>
          <a:xfrm>
            <a:off x="230797" y="275853"/>
            <a:ext cx="6400800" cy="1477328"/>
          </a:xfrm>
          <a:prstGeom prst="rect">
            <a:avLst/>
          </a:prstGeom>
          <a:noFill/>
        </p:spPr>
        <p:txBody>
          <a:bodyPr wrap="square" rtlCol="0">
            <a:spAutoFit/>
          </a:bodyPr>
          <a:lstStyle/>
          <a:p>
            <a:r>
              <a:rPr lang="en-AU" dirty="0">
                <a:solidFill>
                  <a:schemeClr val="accent2">
                    <a:lumMod val="75000"/>
                  </a:schemeClr>
                </a:solidFill>
              </a:rPr>
              <a:t>“This region is at the vanguard of climate change impacts in Victoria - we are the canary in the coalmine. Some ecosystems are very resilient to drought impacts but many are not. Water in the landscape is vital for community wellbeing/mental health/liveability.” –  Greg Fletcher</a:t>
            </a:r>
          </a:p>
        </p:txBody>
      </p:sp>
      <p:pic>
        <p:nvPicPr>
          <p:cNvPr id="5" name="Picture 4">
            <a:extLst>
              <a:ext uri="{FF2B5EF4-FFF2-40B4-BE49-F238E27FC236}">
                <a16:creationId xmlns:a16="http://schemas.microsoft.com/office/drawing/2014/main" id="{C39225CF-BB6E-4EA5-AE7F-44D0DF2A6D89}"/>
              </a:ext>
            </a:extLst>
          </p:cNvPr>
          <p:cNvPicPr>
            <a:picLocks noChangeAspect="1"/>
          </p:cNvPicPr>
          <p:nvPr/>
        </p:nvPicPr>
        <p:blipFill rotWithShape="1">
          <a:blip r:embed="rId2"/>
          <a:srcRect l="11004" r="15095"/>
          <a:stretch/>
        </p:blipFill>
        <p:spPr>
          <a:xfrm>
            <a:off x="677334" y="2030179"/>
            <a:ext cx="2691947" cy="2703095"/>
          </a:xfrm>
          <a:prstGeom prst="rect">
            <a:avLst/>
          </a:prstGeom>
        </p:spPr>
      </p:pic>
      <p:sp>
        <p:nvSpPr>
          <p:cNvPr id="6" name="TextBox 5">
            <a:extLst>
              <a:ext uri="{FF2B5EF4-FFF2-40B4-BE49-F238E27FC236}">
                <a16:creationId xmlns:a16="http://schemas.microsoft.com/office/drawing/2014/main" id="{7311B5E7-B12C-4F25-A923-5BA3BA6D7EF4}"/>
              </a:ext>
            </a:extLst>
          </p:cNvPr>
          <p:cNvSpPr txBox="1"/>
          <p:nvPr/>
        </p:nvSpPr>
        <p:spPr>
          <a:xfrm>
            <a:off x="412167" y="4733274"/>
            <a:ext cx="3340305" cy="1754326"/>
          </a:xfrm>
          <a:prstGeom prst="rect">
            <a:avLst/>
          </a:prstGeom>
          <a:noFill/>
        </p:spPr>
        <p:txBody>
          <a:bodyPr wrap="square" rtlCol="0">
            <a:spAutoFit/>
          </a:bodyPr>
          <a:lstStyle/>
          <a:p>
            <a:r>
              <a:rPr lang="en-AU" b="1" dirty="0">
                <a:solidFill>
                  <a:schemeClr val="accent2">
                    <a:lumMod val="75000"/>
                  </a:schemeClr>
                </a:solidFill>
                <a:latin typeface="Calibri" panose="020F0502020204030204" pitchFamily="34" charset="0"/>
                <a:cs typeface="Calibri" panose="020F0502020204030204" pitchFamily="34" charset="0"/>
              </a:rPr>
              <a:t>Case Study - Ron Marks </a:t>
            </a:r>
          </a:p>
          <a:p>
            <a:endParaRPr lang="en-AU" b="1" dirty="0">
              <a:solidFill>
                <a:schemeClr val="accent2">
                  <a:lumMod val="75000"/>
                </a:schemeClr>
              </a:solidFill>
              <a:latin typeface="Calibri" panose="020F0502020204030204" pitchFamily="34" charset="0"/>
              <a:cs typeface="Calibri" panose="020F0502020204030204" pitchFamily="34" charset="0"/>
            </a:endParaRPr>
          </a:p>
          <a:p>
            <a:r>
              <a:rPr lang="en-AU" dirty="0">
                <a:solidFill>
                  <a:schemeClr val="accent2">
                    <a:lumMod val="75000"/>
                  </a:schemeClr>
                </a:solidFill>
                <a:latin typeface="Calibri" panose="020F0502020204030204" pitchFamily="34" charset="0"/>
                <a:cs typeface="Calibri" panose="020F0502020204030204" pitchFamily="34" charset="0"/>
              </a:rPr>
              <a:t>“The old folks knew a lot about water and how precious it was and they looked to make the most of every drop.</a:t>
            </a:r>
          </a:p>
        </p:txBody>
      </p:sp>
      <p:sp>
        <p:nvSpPr>
          <p:cNvPr id="7" name="TextBox 6">
            <a:extLst>
              <a:ext uri="{FF2B5EF4-FFF2-40B4-BE49-F238E27FC236}">
                <a16:creationId xmlns:a16="http://schemas.microsoft.com/office/drawing/2014/main" id="{D773A078-C9F0-439E-A05A-6D92FC1E00EB}"/>
              </a:ext>
            </a:extLst>
          </p:cNvPr>
          <p:cNvSpPr txBox="1"/>
          <p:nvPr/>
        </p:nvSpPr>
        <p:spPr>
          <a:xfrm>
            <a:off x="3669956" y="1856259"/>
            <a:ext cx="7068065" cy="4922501"/>
          </a:xfrm>
          <a:prstGeom prst="rect">
            <a:avLst/>
          </a:prstGeom>
          <a:noFill/>
        </p:spPr>
        <p:txBody>
          <a:bodyPr wrap="square" rtlCol="0">
            <a:spAutoFit/>
          </a:bodyPr>
          <a:lstStyle/>
          <a:p>
            <a:pPr>
              <a:lnSpc>
                <a:spcPct val="107000"/>
              </a:lnSpc>
              <a:spcAft>
                <a:spcPts val="800"/>
              </a:spcAft>
            </a:pPr>
            <a:r>
              <a:rPr lang="en-AU" sz="2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Top 10 tips for looking after the landscape</a:t>
            </a:r>
            <a:endParaRPr lang="en-AU"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en-AU" sz="1800" dirty="0">
                <a:effectLst/>
                <a:latin typeface="Calibri" panose="020F0502020204030204" pitchFamily="34" charset="0"/>
                <a:ea typeface="Calibri" panose="020F0502020204030204" pitchFamily="34" charset="0"/>
                <a:cs typeface="Calibri" panose="020F0502020204030204" pitchFamily="34" charset="0"/>
              </a:rPr>
              <a:t>Have faith – our ancient landscape is enduring and resilient </a:t>
            </a:r>
          </a:p>
          <a:p>
            <a:pPr marL="342900" indent="-342900">
              <a:lnSpc>
                <a:spcPct val="107000"/>
              </a:lnSpc>
              <a:spcAft>
                <a:spcPts val="800"/>
              </a:spcAft>
              <a:buAutoNum type="arabicPeriod"/>
            </a:pPr>
            <a:r>
              <a:rPr lang="en-AU" sz="1800" dirty="0">
                <a:effectLst/>
                <a:latin typeface="Calibri" panose="020F0502020204030204" pitchFamily="34" charset="0"/>
                <a:ea typeface="Calibri" panose="020F0502020204030204" pitchFamily="34" charset="0"/>
                <a:cs typeface="Calibri" panose="020F0502020204030204" pitchFamily="34" charset="0"/>
              </a:rPr>
              <a:t>Install small water supplies for wildlife in your garden.</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Calibri" panose="020F0502020204030204" pitchFamily="34" charset="0"/>
              </a:rPr>
              <a:t>3.  Prepare your property to reduce the risk of fire</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Calibri" panose="020F0502020204030204" pitchFamily="34" charset="0"/>
              </a:rPr>
              <a:t>4.  Develop a bushfire plan for your family and community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Calibri" panose="020F0502020204030204" pitchFamily="34" charset="0"/>
              </a:rPr>
              <a:t>5.  Consider artificial frog ponds to support aquatic life</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Calibri" panose="020F0502020204030204" pitchFamily="34" charset="0"/>
              </a:rPr>
              <a:t>6.  Replace your front lawn with natives</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Calibri" panose="020F0502020204030204" pitchFamily="34" charset="0"/>
              </a:rPr>
              <a:t>7.  Don’t stop community tree planting, just plant smarter.</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Calibri" panose="020F0502020204030204" pitchFamily="34" charset="0"/>
              </a:rPr>
              <a:t>8.  Keep your eyes open, think adaptation</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Calibri" panose="020F0502020204030204" pitchFamily="34" charset="0"/>
              </a:rPr>
              <a:t>9.  Find environmental positives</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Calibri" panose="020F0502020204030204" pitchFamily="34" charset="0"/>
              </a:rPr>
              <a:t>10. Learn from those who have lived this before</a:t>
            </a:r>
          </a:p>
          <a:p>
            <a:endParaRPr lang="en-AU" dirty="0"/>
          </a:p>
        </p:txBody>
      </p:sp>
    </p:spTree>
    <p:extLst>
      <p:ext uri="{BB962C8B-B14F-4D97-AF65-F5344CB8AC3E}">
        <p14:creationId xmlns:p14="http://schemas.microsoft.com/office/powerpoint/2010/main" val="2801694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D550-C081-4F47-B213-41A13E7F86B9}"/>
              </a:ext>
            </a:extLst>
          </p:cNvPr>
          <p:cNvSpPr>
            <a:spLocks noGrp="1"/>
          </p:cNvSpPr>
          <p:nvPr>
            <p:ph type="title"/>
          </p:nvPr>
        </p:nvSpPr>
        <p:spPr>
          <a:xfrm>
            <a:off x="5231028" y="840259"/>
            <a:ext cx="3639321" cy="1320800"/>
          </a:xfrm>
        </p:spPr>
        <p:txBody>
          <a:bodyPr/>
          <a:lstStyle/>
          <a:p>
            <a:r>
              <a:rPr lang="en-AU" dirty="0"/>
              <a:t>Workplace</a:t>
            </a:r>
          </a:p>
        </p:txBody>
      </p:sp>
      <p:sp>
        <p:nvSpPr>
          <p:cNvPr id="3" name="TextBox 2">
            <a:extLst>
              <a:ext uri="{FF2B5EF4-FFF2-40B4-BE49-F238E27FC236}">
                <a16:creationId xmlns:a16="http://schemas.microsoft.com/office/drawing/2014/main" id="{E80E1F43-0CC0-433F-8295-FAD456A0EDA3}"/>
              </a:ext>
            </a:extLst>
          </p:cNvPr>
          <p:cNvSpPr txBox="1"/>
          <p:nvPr/>
        </p:nvSpPr>
        <p:spPr>
          <a:xfrm>
            <a:off x="5251623" y="2621782"/>
            <a:ext cx="4112874" cy="2862322"/>
          </a:xfrm>
          <a:prstGeom prst="rect">
            <a:avLst/>
          </a:prstGeom>
          <a:noFill/>
        </p:spPr>
        <p:txBody>
          <a:bodyPr wrap="square" rtlCol="0">
            <a:spAutoFit/>
          </a:bodyPr>
          <a:lstStyle/>
          <a:p>
            <a:r>
              <a:rPr lang="en-AU" i="1" dirty="0">
                <a:solidFill>
                  <a:schemeClr val="accent2">
                    <a:lumMod val="75000"/>
                  </a:schemeClr>
                </a:solidFill>
              </a:rPr>
              <a:t>“The situation I was confronted with as the drought got worse was the struggle for women to help their husbands, sons, neighbours or friends. Mental health had never really struck me as an issue …not at the level where people would be mentioning it when they were getting their hair done.”</a:t>
            </a:r>
          </a:p>
          <a:p>
            <a:pPr algn="r"/>
            <a:r>
              <a:rPr lang="en-AU" i="1" dirty="0">
                <a:solidFill>
                  <a:schemeClr val="accent2">
                    <a:lumMod val="75000"/>
                  </a:schemeClr>
                </a:solidFill>
              </a:rPr>
              <a:t>Robyn </a:t>
            </a:r>
            <a:r>
              <a:rPr lang="en-AU" i="1" dirty="0" err="1">
                <a:solidFill>
                  <a:schemeClr val="accent2">
                    <a:lumMod val="75000"/>
                  </a:schemeClr>
                </a:solidFill>
              </a:rPr>
              <a:t>Kelm</a:t>
            </a:r>
            <a:endParaRPr lang="en-AU" i="1" dirty="0">
              <a:solidFill>
                <a:schemeClr val="accent2">
                  <a:lumMod val="75000"/>
                </a:schemeClr>
              </a:solidFill>
            </a:endParaRPr>
          </a:p>
        </p:txBody>
      </p:sp>
      <p:pic>
        <p:nvPicPr>
          <p:cNvPr id="6" name="Picture 5">
            <a:extLst>
              <a:ext uri="{FF2B5EF4-FFF2-40B4-BE49-F238E27FC236}">
                <a16:creationId xmlns:a16="http://schemas.microsoft.com/office/drawing/2014/main" id="{27FF9E03-40DB-4C0B-A52C-7DF30CE50FCB}"/>
              </a:ext>
            </a:extLst>
          </p:cNvPr>
          <p:cNvPicPr>
            <a:picLocks noChangeAspect="1"/>
          </p:cNvPicPr>
          <p:nvPr/>
        </p:nvPicPr>
        <p:blipFill>
          <a:blip r:embed="rId2"/>
          <a:stretch>
            <a:fillRect/>
          </a:stretch>
        </p:blipFill>
        <p:spPr>
          <a:xfrm>
            <a:off x="7050688" y="232305"/>
            <a:ext cx="2504410" cy="2251791"/>
          </a:xfrm>
          <a:prstGeom prst="rect">
            <a:avLst/>
          </a:prstGeom>
        </p:spPr>
      </p:pic>
      <p:sp>
        <p:nvSpPr>
          <p:cNvPr id="7" name="TextBox 6">
            <a:extLst>
              <a:ext uri="{FF2B5EF4-FFF2-40B4-BE49-F238E27FC236}">
                <a16:creationId xmlns:a16="http://schemas.microsoft.com/office/drawing/2014/main" id="{CD963E8D-F787-4B64-9C52-E76638796C8B}"/>
              </a:ext>
            </a:extLst>
          </p:cNvPr>
          <p:cNvSpPr txBox="1"/>
          <p:nvPr/>
        </p:nvSpPr>
        <p:spPr>
          <a:xfrm rot="10800000" flipH="1" flipV="1">
            <a:off x="417817" y="286229"/>
            <a:ext cx="4833806" cy="7298793"/>
          </a:xfrm>
          <a:prstGeom prst="rect">
            <a:avLst/>
          </a:prstGeom>
          <a:noFill/>
        </p:spPr>
        <p:txBody>
          <a:bodyPr wrap="square" rtlCol="0">
            <a:spAutoFit/>
          </a:bodyPr>
          <a:lstStyle/>
          <a:p>
            <a:r>
              <a:rPr lang="en-AU" sz="2800" b="1" dirty="0">
                <a:solidFill>
                  <a:schemeClr val="accent2">
                    <a:lumMod val="75000"/>
                  </a:schemeClr>
                </a:solidFill>
              </a:rPr>
              <a:t>Tips for the workplace </a:t>
            </a:r>
          </a:p>
          <a:p>
            <a:r>
              <a:rPr lang="en-AU" dirty="0">
                <a:latin typeface="Calibri" panose="020F0502020204030204" pitchFamily="34" charset="0"/>
                <a:cs typeface="Calibri" panose="020F0502020204030204" pitchFamily="34" charset="0"/>
              </a:rPr>
              <a:t>1. Be compassionate with staff and clients and respectful of their stress</a:t>
            </a:r>
          </a:p>
          <a:p>
            <a:r>
              <a:rPr lang="en-AU" dirty="0">
                <a:latin typeface="Calibri" panose="020F0502020204030204" pitchFamily="34" charset="0"/>
                <a:cs typeface="Calibri" panose="020F0502020204030204" pitchFamily="34" charset="0"/>
              </a:rPr>
              <a:t>2. Monitor staff work loads and stress levels, particularly when they are working in difficult situations</a:t>
            </a:r>
          </a:p>
          <a:p>
            <a:r>
              <a:rPr lang="en-AU" dirty="0">
                <a:latin typeface="Calibri" panose="020F0502020204030204" pitchFamily="34" charset="0"/>
                <a:cs typeface="Calibri" panose="020F0502020204030204" pitchFamily="34" charset="0"/>
              </a:rPr>
              <a:t>3. Accept that some projects and goals may need to be delayed or re-focused </a:t>
            </a:r>
          </a:p>
          <a:p>
            <a:r>
              <a:rPr lang="en-AU" dirty="0">
                <a:latin typeface="Calibri" panose="020F0502020204030204" pitchFamily="34" charset="0"/>
                <a:cs typeface="Calibri" panose="020F0502020204030204" pitchFamily="34" charset="0"/>
              </a:rPr>
              <a:t>4. Plan for the impact of climate events so that you have some options</a:t>
            </a:r>
          </a:p>
          <a:p>
            <a:r>
              <a:rPr lang="en-AU" dirty="0">
                <a:latin typeface="Calibri" panose="020F0502020204030204" pitchFamily="34" charset="0"/>
                <a:cs typeface="Calibri" panose="020F0502020204030204" pitchFamily="34" charset="0"/>
              </a:rPr>
              <a:t>5. Support business clients and customers with information and products to help them adapt</a:t>
            </a:r>
          </a:p>
          <a:p>
            <a:r>
              <a:rPr lang="en-AU" dirty="0">
                <a:latin typeface="Calibri" panose="020F0502020204030204" pitchFamily="34" charset="0"/>
                <a:cs typeface="Calibri" panose="020F0502020204030204" pitchFamily="34" charset="0"/>
              </a:rPr>
              <a:t>6. Look for ways to limit the impact of a reduced income on the business</a:t>
            </a:r>
          </a:p>
          <a:p>
            <a:r>
              <a:rPr lang="en-AU" dirty="0">
                <a:latin typeface="Calibri" panose="020F0502020204030204" pitchFamily="34" charset="0"/>
                <a:cs typeface="Calibri" panose="020F0502020204030204" pitchFamily="34" charset="0"/>
              </a:rPr>
              <a:t>7. Monitor conditions when working outside, keep out of the heat and drink plenty of water</a:t>
            </a:r>
          </a:p>
          <a:p>
            <a:r>
              <a:rPr lang="en-AU" sz="1800" dirty="0">
                <a:effectLst/>
                <a:latin typeface="Calibri" panose="020F0502020204030204" pitchFamily="34" charset="0"/>
                <a:ea typeface="Calibri" panose="020F0502020204030204" pitchFamily="34" charset="0"/>
                <a:cs typeface="Calibri" panose="020F0502020204030204" pitchFamily="34" charset="0"/>
              </a:rPr>
              <a:t>8. Offer</a:t>
            </a:r>
            <a:r>
              <a:rPr lang="en-AU" sz="1800" dirty="0">
                <a:effectLst/>
                <a:latin typeface="Calibri" panose="020F0502020204030204" pitchFamily="34" charset="0"/>
                <a:ea typeface="Calibri" panose="020F0502020204030204" pitchFamily="34" charset="0"/>
                <a:cs typeface="Times New Roman" panose="02020603050405020304" pitchFamily="18" charset="0"/>
              </a:rPr>
              <a:t> staff Mental Health First Aid training</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9. Provide information about support services and adaptation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10. Install shade to reduce the negative impacts of climate change.</a:t>
            </a:r>
          </a:p>
          <a:p>
            <a:pPr>
              <a:lnSpc>
                <a:spcPct val="107000"/>
              </a:lnSpc>
              <a:spcAft>
                <a:spcPts val="8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1216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368C-2BC7-42DF-A17A-7DB4660809B7}"/>
              </a:ext>
            </a:extLst>
          </p:cNvPr>
          <p:cNvSpPr>
            <a:spLocks noGrp="1"/>
          </p:cNvSpPr>
          <p:nvPr>
            <p:ph type="title"/>
          </p:nvPr>
        </p:nvSpPr>
        <p:spPr>
          <a:xfrm>
            <a:off x="689691" y="164683"/>
            <a:ext cx="8596668" cy="1320800"/>
          </a:xfrm>
        </p:spPr>
        <p:txBody>
          <a:bodyPr/>
          <a:lstStyle/>
          <a:p>
            <a:r>
              <a:rPr lang="en-AU" dirty="0"/>
              <a:t>Sport and Leisure</a:t>
            </a:r>
          </a:p>
        </p:txBody>
      </p:sp>
      <p:sp>
        <p:nvSpPr>
          <p:cNvPr id="3" name="TextBox 2">
            <a:extLst>
              <a:ext uri="{FF2B5EF4-FFF2-40B4-BE49-F238E27FC236}">
                <a16:creationId xmlns:a16="http://schemas.microsoft.com/office/drawing/2014/main" id="{101D93F1-FE39-406E-843F-AD5828BA9ED0}"/>
              </a:ext>
            </a:extLst>
          </p:cNvPr>
          <p:cNvSpPr txBox="1"/>
          <p:nvPr/>
        </p:nvSpPr>
        <p:spPr>
          <a:xfrm>
            <a:off x="5338119" y="178805"/>
            <a:ext cx="4298187" cy="2031325"/>
          </a:xfrm>
          <a:prstGeom prst="rect">
            <a:avLst/>
          </a:prstGeom>
          <a:noFill/>
        </p:spPr>
        <p:txBody>
          <a:bodyPr wrap="square" rtlCol="0">
            <a:spAutoFit/>
          </a:bodyPr>
          <a:lstStyle/>
          <a:p>
            <a:r>
              <a:rPr lang="en-AU" i="1" dirty="0">
                <a:solidFill>
                  <a:schemeClr val="accent2">
                    <a:lumMod val="75000"/>
                  </a:schemeClr>
                </a:solidFill>
                <a:latin typeface="Calibri" panose="020F0502020204030204" pitchFamily="34" charset="0"/>
                <a:cs typeface="Calibri" panose="020F0502020204030204" pitchFamily="34" charset="0"/>
              </a:rPr>
              <a:t>20 years ago Taylors Lake endured its darkest hour when a grass fire, sparked by fairy grass on dry Green Lake decimated the club’s facilities at its Dock Lake Reserve home base…. “We won’t ever have a repeat of that day because there have been a number of changes,”        </a:t>
            </a:r>
            <a:r>
              <a:rPr lang="en-AU" b="1" i="1" dirty="0">
                <a:solidFill>
                  <a:schemeClr val="accent2">
                    <a:lumMod val="75000"/>
                  </a:schemeClr>
                </a:solidFill>
                <a:latin typeface="Calibri" panose="020F0502020204030204" pitchFamily="34" charset="0"/>
                <a:cs typeface="Calibri" panose="020F0502020204030204" pitchFamily="34" charset="0"/>
              </a:rPr>
              <a:t>Travis Mackley</a:t>
            </a:r>
          </a:p>
        </p:txBody>
      </p:sp>
      <p:sp>
        <p:nvSpPr>
          <p:cNvPr id="4" name="TextBox 3">
            <a:extLst>
              <a:ext uri="{FF2B5EF4-FFF2-40B4-BE49-F238E27FC236}">
                <a16:creationId xmlns:a16="http://schemas.microsoft.com/office/drawing/2014/main" id="{F859A97B-A415-4DAA-9242-C52CD5D3E29A}"/>
              </a:ext>
            </a:extLst>
          </p:cNvPr>
          <p:cNvSpPr txBox="1"/>
          <p:nvPr/>
        </p:nvSpPr>
        <p:spPr>
          <a:xfrm>
            <a:off x="5175515" y="4967024"/>
            <a:ext cx="4110844" cy="1477328"/>
          </a:xfrm>
          <a:prstGeom prst="rect">
            <a:avLst/>
          </a:prstGeom>
          <a:noFill/>
        </p:spPr>
        <p:txBody>
          <a:bodyPr wrap="square" rtlCol="0">
            <a:spAutoFit/>
          </a:bodyPr>
          <a:lstStyle/>
          <a:p>
            <a:r>
              <a:rPr lang="en-AU" i="1" dirty="0">
                <a:solidFill>
                  <a:schemeClr val="accent2">
                    <a:lumMod val="75000"/>
                  </a:schemeClr>
                </a:solidFill>
                <a:latin typeface="Calibri" panose="020F0502020204030204" pitchFamily="34" charset="0"/>
                <a:cs typeface="Calibri" panose="020F0502020204030204" pitchFamily="34" charset="0"/>
              </a:rPr>
              <a:t>“The town storm water was collected in a dam and pumped by solar power pump to the bowling green and the sports oval. It kept the grass alive until the drought broke in in 2011.”</a:t>
            </a:r>
          </a:p>
        </p:txBody>
      </p:sp>
      <p:pic>
        <p:nvPicPr>
          <p:cNvPr id="7" name="Picture 6">
            <a:extLst>
              <a:ext uri="{FF2B5EF4-FFF2-40B4-BE49-F238E27FC236}">
                <a16:creationId xmlns:a16="http://schemas.microsoft.com/office/drawing/2014/main" id="{BF13AAAF-5534-4315-AFF6-1BA2A1B8CC27}"/>
              </a:ext>
            </a:extLst>
          </p:cNvPr>
          <p:cNvPicPr>
            <a:picLocks noChangeAspect="1"/>
          </p:cNvPicPr>
          <p:nvPr/>
        </p:nvPicPr>
        <p:blipFill rotWithShape="1">
          <a:blip r:embed="rId2"/>
          <a:srcRect t="9506" b="25218"/>
          <a:stretch/>
        </p:blipFill>
        <p:spPr>
          <a:xfrm>
            <a:off x="5338119" y="2675942"/>
            <a:ext cx="4031373" cy="1825270"/>
          </a:xfrm>
          <a:prstGeom prst="rect">
            <a:avLst/>
          </a:prstGeom>
        </p:spPr>
      </p:pic>
      <p:sp>
        <p:nvSpPr>
          <p:cNvPr id="8" name="TextBox 7">
            <a:extLst>
              <a:ext uri="{FF2B5EF4-FFF2-40B4-BE49-F238E27FC236}">
                <a16:creationId xmlns:a16="http://schemas.microsoft.com/office/drawing/2014/main" id="{281508D3-D174-4C6E-9C73-795CE2A6BF19}"/>
              </a:ext>
            </a:extLst>
          </p:cNvPr>
          <p:cNvSpPr txBox="1"/>
          <p:nvPr/>
        </p:nvSpPr>
        <p:spPr>
          <a:xfrm>
            <a:off x="494270" y="852616"/>
            <a:ext cx="4843849" cy="5840701"/>
          </a:xfrm>
          <a:prstGeom prst="rect">
            <a:avLst/>
          </a:prstGeom>
          <a:noFill/>
        </p:spPr>
        <p:txBody>
          <a:bodyPr wrap="square" rtlCol="0">
            <a:spAutoFit/>
          </a:bodyPr>
          <a:lstStyle/>
          <a:p>
            <a:pPr>
              <a:lnSpc>
                <a:spcPct val="107000"/>
              </a:lnSpc>
              <a:spcAft>
                <a:spcPts val="8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r>
              <a:rPr lang="en-AU" sz="1800" dirty="0">
                <a:effectLst/>
                <a:latin typeface="Calibri" panose="020F0502020204030204" pitchFamily="34" charset="0"/>
                <a:ea typeface="Calibri" panose="020F0502020204030204" pitchFamily="34" charset="0"/>
                <a:cs typeface="Times New Roman" panose="02020603050405020304" pitchFamily="18" charset="0"/>
              </a:rPr>
              <a:t>1. If your lake is dry, visit the local pool for a dip</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2. Seek funding to adapt sporting facilities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3. Share sporting facilities that have more drought-resistant facilities</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4. Arrange social activities to maintain participation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5. Walk or exercise in the cool of the day.</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6. Celebrate water when it is available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7. Consider new pursuits if your usual activity is hit  by climate change.</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8. Change afternoon sport to evening during summer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9. Turn your dry lake into a concert venue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10. Celebrate your resilience and endeavours together.</a:t>
            </a:r>
          </a:p>
          <a:p>
            <a:endParaRPr lang="en-AU" dirty="0"/>
          </a:p>
        </p:txBody>
      </p:sp>
    </p:spTree>
    <p:extLst>
      <p:ext uri="{BB962C8B-B14F-4D97-AF65-F5344CB8AC3E}">
        <p14:creationId xmlns:p14="http://schemas.microsoft.com/office/powerpoint/2010/main" val="112972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D550-C081-4F47-B213-41A13E7F86B9}"/>
              </a:ext>
            </a:extLst>
          </p:cNvPr>
          <p:cNvSpPr>
            <a:spLocks noGrp="1"/>
          </p:cNvSpPr>
          <p:nvPr>
            <p:ph type="title"/>
          </p:nvPr>
        </p:nvSpPr>
        <p:spPr>
          <a:xfrm>
            <a:off x="590837" y="609600"/>
            <a:ext cx="1808691" cy="1320800"/>
          </a:xfrm>
        </p:spPr>
        <p:txBody>
          <a:bodyPr/>
          <a:lstStyle/>
          <a:p>
            <a:r>
              <a:rPr lang="en-AU" dirty="0"/>
              <a:t>Health</a:t>
            </a:r>
          </a:p>
        </p:txBody>
      </p:sp>
      <p:sp>
        <p:nvSpPr>
          <p:cNvPr id="3" name="TextBox 2">
            <a:extLst>
              <a:ext uri="{FF2B5EF4-FFF2-40B4-BE49-F238E27FC236}">
                <a16:creationId xmlns:a16="http://schemas.microsoft.com/office/drawing/2014/main" id="{32EC35FD-504F-476A-A525-B6229CBD9F4D}"/>
              </a:ext>
            </a:extLst>
          </p:cNvPr>
          <p:cNvSpPr txBox="1"/>
          <p:nvPr/>
        </p:nvSpPr>
        <p:spPr>
          <a:xfrm>
            <a:off x="2486025" y="187660"/>
            <a:ext cx="6583834" cy="1200329"/>
          </a:xfrm>
          <a:prstGeom prst="rect">
            <a:avLst/>
          </a:prstGeom>
          <a:noFill/>
        </p:spPr>
        <p:txBody>
          <a:bodyPr wrap="square" rtlCol="0">
            <a:spAutoFit/>
          </a:bodyPr>
          <a:lstStyle/>
          <a:p>
            <a:r>
              <a:rPr lang="en-AU" i="1" dirty="0">
                <a:solidFill>
                  <a:schemeClr val="accent2">
                    <a:lumMod val="75000"/>
                  </a:schemeClr>
                </a:solidFill>
                <a:latin typeface="Calibri" panose="020F0502020204030204" pitchFamily="34" charset="0"/>
                <a:cs typeface="Calibri" panose="020F0502020204030204" pitchFamily="34" charset="0"/>
              </a:rPr>
              <a:t>“Looking at endless blue skies all winter, or watching clouds roll in and only provide thunder and lightning - which some times causes fires as well –was soul destroying. Droughts really mess with your capacity for hope.”</a:t>
            </a:r>
          </a:p>
        </p:txBody>
      </p:sp>
      <p:sp>
        <p:nvSpPr>
          <p:cNvPr id="4" name="TextBox 3">
            <a:extLst>
              <a:ext uri="{FF2B5EF4-FFF2-40B4-BE49-F238E27FC236}">
                <a16:creationId xmlns:a16="http://schemas.microsoft.com/office/drawing/2014/main" id="{8C920F4C-787B-4567-986E-3AE61558BFD3}"/>
              </a:ext>
            </a:extLst>
          </p:cNvPr>
          <p:cNvSpPr txBox="1"/>
          <p:nvPr/>
        </p:nvSpPr>
        <p:spPr>
          <a:xfrm>
            <a:off x="590837" y="1930400"/>
            <a:ext cx="3948212" cy="4062651"/>
          </a:xfrm>
          <a:prstGeom prst="rect">
            <a:avLst/>
          </a:prstGeom>
          <a:noFill/>
        </p:spPr>
        <p:txBody>
          <a:bodyPr wrap="square" rtlCol="0">
            <a:spAutoFit/>
          </a:bodyPr>
          <a:lstStyle/>
          <a:p>
            <a:r>
              <a:rPr lang="en-AU" sz="2000" dirty="0">
                <a:latin typeface="Calibri" panose="020F0502020204030204" pitchFamily="34" charset="0"/>
                <a:cs typeface="Calibri" panose="020F0502020204030204" pitchFamily="34" charset="0"/>
              </a:rPr>
              <a:t>1. Stay connected – talk to others</a:t>
            </a:r>
          </a:p>
          <a:p>
            <a:r>
              <a:rPr lang="en-AU" sz="2000" dirty="0">
                <a:latin typeface="Calibri" panose="020F0502020204030204" pitchFamily="34" charset="0"/>
                <a:cs typeface="Calibri" panose="020F0502020204030204" pitchFamily="34" charset="0"/>
              </a:rPr>
              <a:t>2. Spend quality time with family and friends</a:t>
            </a:r>
          </a:p>
          <a:p>
            <a:r>
              <a:rPr lang="en-AU" sz="2000" dirty="0">
                <a:latin typeface="Calibri" panose="020F0502020204030204" pitchFamily="34" charset="0"/>
                <a:cs typeface="Calibri" panose="020F0502020204030204" pitchFamily="34" charset="0"/>
              </a:rPr>
              <a:t>3. Attend events</a:t>
            </a:r>
          </a:p>
          <a:p>
            <a:r>
              <a:rPr lang="en-AU" sz="2000" dirty="0">
                <a:latin typeface="Calibri" panose="020F0502020204030204" pitchFamily="34" charset="0"/>
                <a:cs typeface="Calibri" panose="020F0502020204030204" pitchFamily="34" charset="0"/>
              </a:rPr>
              <a:t>4. Exercise regularly or take up a sport</a:t>
            </a:r>
          </a:p>
          <a:p>
            <a:r>
              <a:rPr lang="en-AU" sz="2000" dirty="0">
                <a:latin typeface="Calibri" panose="020F0502020204030204" pitchFamily="34" charset="0"/>
                <a:cs typeface="Calibri" panose="020F0502020204030204" pitchFamily="34" charset="0"/>
              </a:rPr>
              <a:t>5. Develop good sleep habits</a:t>
            </a:r>
          </a:p>
          <a:p>
            <a:r>
              <a:rPr lang="en-AU" sz="2000" dirty="0">
                <a:latin typeface="Calibri" panose="020F0502020204030204" pitchFamily="34" charset="0"/>
                <a:cs typeface="Calibri" panose="020F0502020204030204" pitchFamily="34" charset="0"/>
              </a:rPr>
              <a:t>6. Limit alcohol</a:t>
            </a:r>
          </a:p>
          <a:p>
            <a:r>
              <a:rPr lang="en-AU" sz="2000" dirty="0">
                <a:latin typeface="Calibri" panose="020F0502020204030204" pitchFamily="34" charset="0"/>
                <a:cs typeface="Calibri" panose="020F0502020204030204" pitchFamily="34" charset="0"/>
              </a:rPr>
              <a:t>7. Prioritise to avoid over-commitment</a:t>
            </a:r>
          </a:p>
          <a:p>
            <a:r>
              <a:rPr lang="en-AU" sz="2000" dirty="0">
                <a:latin typeface="Calibri" panose="020F0502020204030204" pitchFamily="34" charset="0"/>
                <a:cs typeface="Calibri" panose="020F0502020204030204" pitchFamily="34" charset="0"/>
              </a:rPr>
              <a:t>8. Be realistic in your expectations</a:t>
            </a:r>
          </a:p>
          <a:p>
            <a:r>
              <a:rPr lang="en-AU" sz="2000" dirty="0">
                <a:latin typeface="Calibri" panose="020F0502020204030204" pitchFamily="34" charset="0"/>
                <a:cs typeface="Calibri" panose="020F0502020204030204" pitchFamily="34" charset="0"/>
              </a:rPr>
              <a:t>9. Focus on the positive</a:t>
            </a:r>
          </a:p>
          <a:p>
            <a:r>
              <a:rPr lang="en-AU" dirty="0">
                <a:latin typeface="Calibri" panose="020F0502020204030204" pitchFamily="34" charset="0"/>
                <a:cs typeface="Calibri" panose="020F0502020204030204" pitchFamily="34" charset="0"/>
              </a:rPr>
              <a:t>10. Talk to your doctor or a counsellor</a:t>
            </a:r>
          </a:p>
        </p:txBody>
      </p:sp>
      <p:sp>
        <p:nvSpPr>
          <p:cNvPr id="5" name="TextBox 4">
            <a:extLst>
              <a:ext uri="{FF2B5EF4-FFF2-40B4-BE49-F238E27FC236}">
                <a16:creationId xmlns:a16="http://schemas.microsoft.com/office/drawing/2014/main" id="{5A5ED5D4-1645-4114-A5DF-6101CC99A02D}"/>
              </a:ext>
            </a:extLst>
          </p:cNvPr>
          <p:cNvSpPr txBox="1"/>
          <p:nvPr/>
        </p:nvSpPr>
        <p:spPr>
          <a:xfrm>
            <a:off x="5041557" y="4744995"/>
            <a:ext cx="5029201" cy="1754326"/>
          </a:xfrm>
          <a:prstGeom prst="rect">
            <a:avLst/>
          </a:prstGeom>
          <a:noFill/>
        </p:spPr>
        <p:txBody>
          <a:bodyPr wrap="square" rtlCol="0">
            <a:spAutoFit/>
          </a:bodyPr>
          <a:lstStyle/>
          <a:p>
            <a:r>
              <a:rPr lang="en-AU" dirty="0">
                <a:solidFill>
                  <a:schemeClr val="accent2">
                    <a:lumMod val="75000"/>
                  </a:schemeClr>
                </a:solidFill>
                <a:latin typeface="Calibri" panose="020F0502020204030204" pitchFamily="34" charset="0"/>
                <a:cs typeface="Calibri" panose="020F0502020204030204" pitchFamily="34" charset="0"/>
              </a:rPr>
              <a:t>“Given we’re such a strongly agricultural</a:t>
            </a:r>
          </a:p>
          <a:p>
            <a:r>
              <a:rPr lang="en-AU" dirty="0">
                <a:solidFill>
                  <a:schemeClr val="accent2">
                    <a:lumMod val="75000"/>
                  </a:schemeClr>
                </a:solidFill>
                <a:latin typeface="Calibri" panose="020F0502020204030204" pitchFamily="34" charset="0"/>
                <a:cs typeface="Calibri" panose="020F0502020204030204" pitchFamily="34" charset="0"/>
              </a:rPr>
              <a:t>region and there can be so much situational</a:t>
            </a:r>
          </a:p>
          <a:p>
            <a:r>
              <a:rPr lang="en-AU" dirty="0">
                <a:solidFill>
                  <a:schemeClr val="accent2">
                    <a:lumMod val="75000"/>
                  </a:schemeClr>
                </a:solidFill>
                <a:latin typeface="Calibri" panose="020F0502020204030204" pitchFamily="34" charset="0"/>
                <a:cs typeface="Calibri" panose="020F0502020204030204" pitchFamily="34" charset="0"/>
              </a:rPr>
              <a:t>stress in those tough years, so having more</a:t>
            </a:r>
          </a:p>
          <a:p>
            <a:r>
              <a:rPr lang="en-AU" dirty="0">
                <a:solidFill>
                  <a:schemeClr val="accent2">
                    <a:lumMod val="75000"/>
                  </a:schemeClr>
                </a:solidFill>
                <a:latin typeface="Calibri" panose="020F0502020204030204" pitchFamily="34" charset="0"/>
                <a:cs typeface="Calibri" panose="020F0502020204030204" pitchFamily="34" charset="0"/>
              </a:rPr>
              <a:t>support is only going to benefit the region as a whole.”</a:t>
            </a:r>
          </a:p>
          <a:p>
            <a:pPr algn="r"/>
            <a:r>
              <a:rPr lang="en-AU" dirty="0">
                <a:latin typeface="Calibri" panose="020F0502020204030204" pitchFamily="34" charset="0"/>
                <a:cs typeface="Calibri" panose="020F0502020204030204" pitchFamily="34" charset="0"/>
              </a:rPr>
              <a:t>Geoff Witmitz</a:t>
            </a:r>
          </a:p>
        </p:txBody>
      </p:sp>
      <p:pic>
        <p:nvPicPr>
          <p:cNvPr id="7" name="Picture 6">
            <a:extLst>
              <a:ext uri="{FF2B5EF4-FFF2-40B4-BE49-F238E27FC236}">
                <a16:creationId xmlns:a16="http://schemas.microsoft.com/office/drawing/2014/main" id="{4DF612DE-BDB4-492E-B6B2-8CC3C70AB1DA}"/>
              </a:ext>
            </a:extLst>
          </p:cNvPr>
          <p:cNvPicPr>
            <a:picLocks noChangeAspect="1"/>
          </p:cNvPicPr>
          <p:nvPr/>
        </p:nvPicPr>
        <p:blipFill>
          <a:blip r:embed="rId2"/>
          <a:stretch>
            <a:fillRect/>
          </a:stretch>
        </p:blipFill>
        <p:spPr>
          <a:xfrm>
            <a:off x="5190996" y="1497912"/>
            <a:ext cx="4242351" cy="2801552"/>
          </a:xfrm>
          <a:prstGeom prst="rect">
            <a:avLst/>
          </a:prstGeom>
        </p:spPr>
      </p:pic>
    </p:spTree>
    <p:extLst>
      <p:ext uri="{BB962C8B-B14F-4D97-AF65-F5344CB8AC3E}">
        <p14:creationId xmlns:p14="http://schemas.microsoft.com/office/powerpoint/2010/main" val="197560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2FE4-DCE5-457A-9DA5-97AD1DF3A440}"/>
              </a:ext>
            </a:extLst>
          </p:cNvPr>
          <p:cNvSpPr>
            <a:spLocks noGrp="1"/>
          </p:cNvSpPr>
          <p:nvPr>
            <p:ph type="title"/>
          </p:nvPr>
        </p:nvSpPr>
        <p:spPr>
          <a:xfrm>
            <a:off x="4890108" y="1695852"/>
            <a:ext cx="8596668" cy="1320800"/>
          </a:xfrm>
        </p:spPr>
        <p:txBody>
          <a:bodyPr/>
          <a:lstStyle/>
          <a:p>
            <a:r>
              <a:rPr lang="en-AU" dirty="0"/>
              <a:t>Community </a:t>
            </a:r>
          </a:p>
        </p:txBody>
      </p:sp>
      <p:sp>
        <p:nvSpPr>
          <p:cNvPr id="4" name="TextBox 3">
            <a:extLst>
              <a:ext uri="{FF2B5EF4-FFF2-40B4-BE49-F238E27FC236}">
                <a16:creationId xmlns:a16="http://schemas.microsoft.com/office/drawing/2014/main" id="{42D86EC1-704B-4D1E-AC3D-9B5C074312C3}"/>
              </a:ext>
            </a:extLst>
          </p:cNvPr>
          <p:cNvSpPr txBox="1"/>
          <p:nvPr/>
        </p:nvSpPr>
        <p:spPr>
          <a:xfrm>
            <a:off x="387179" y="218524"/>
            <a:ext cx="7168653" cy="1200329"/>
          </a:xfrm>
          <a:prstGeom prst="rect">
            <a:avLst/>
          </a:prstGeom>
          <a:noFill/>
        </p:spPr>
        <p:txBody>
          <a:bodyPr wrap="square" rtlCol="0">
            <a:spAutoFit/>
          </a:bodyPr>
          <a:lstStyle/>
          <a:p>
            <a:r>
              <a:rPr lang="en-AU" i="1" dirty="0">
                <a:solidFill>
                  <a:schemeClr val="accent2">
                    <a:lumMod val="75000"/>
                  </a:schemeClr>
                </a:solidFill>
                <a:latin typeface="Calibri" panose="020F0502020204030204" pitchFamily="34" charset="0"/>
                <a:cs typeface="Calibri" panose="020F0502020204030204" pitchFamily="34" charset="0"/>
              </a:rPr>
              <a:t>“The big drought concert attracted over 20,000 people to </a:t>
            </a:r>
            <a:r>
              <a:rPr lang="en-AU" i="1" dirty="0" err="1">
                <a:solidFill>
                  <a:schemeClr val="accent2">
                    <a:lumMod val="75000"/>
                  </a:schemeClr>
                </a:solidFill>
                <a:latin typeface="Calibri" panose="020F0502020204030204" pitchFamily="34" charset="0"/>
                <a:cs typeface="Calibri" panose="020F0502020204030204" pitchFamily="34" charset="0"/>
              </a:rPr>
              <a:t>Longerenong</a:t>
            </a:r>
            <a:r>
              <a:rPr lang="en-AU" i="1" dirty="0">
                <a:solidFill>
                  <a:schemeClr val="accent2">
                    <a:lumMod val="75000"/>
                  </a:schemeClr>
                </a:solidFill>
                <a:latin typeface="Calibri" panose="020F0502020204030204" pitchFamily="34" charset="0"/>
                <a:cs typeface="Calibri" panose="020F0502020204030204" pitchFamily="34" charset="0"/>
              </a:rPr>
              <a:t> in 2007. There was also a big photo shoot at Edenhope where the whole town turned out on the dry Lake Wallace and had their photo taken. At </a:t>
            </a:r>
            <a:r>
              <a:rPr lang="en-AU" i="1" dirty="0" err="1">
                <a:solidFill>
                  <a:schemeClr val="accent2">
                    <a:lumMod val="75000"/>
                  </a:schemeClr>
                </a:solidFill>
                <a:latin typeface="Calibri" panose="020F0502020204030204" pitchFamily="34" charset="0"/>
                <a:cs typeface="Calibri" panose="020F0502020204030204" pitchFamily="34" charset="0"/>
              </a:rPr>
              <a:t>Albacutya</a:t>
            </a:r>
            <a:r>
              <a:rPr lang="en-AU" i="1" dirty="0">
                <a:solidFill>
                  <a:schemeClr val="accent2">
                    <a:lumMod val="75000"/>
                  </a:schemeClr>
                </a:solidFill>
                <a:latin typeface="Calibri" panose="020F0502020204030204" pitchFamily="34" charset="0"/>
                <a:cs typeface="Calibri" panose="020F0502020204030204" pitchFamily="34" charset="0"/>
              </a:rPr>
              <a:t> it was a concert with an orchestra.”</a:t>
            </a:r>
          </a:p>
        </p:txBody>
      </p:sp>
      <p:sp>
        <p:nvSpPr>
          <p:cNvPr id="5" name="TextBox 4">
            <a:extLst>
              <a:ext uri="{FF2B5EF4-FFF2-40B4-BE49-F238E27FC236}">
                <a16:creationId xmlns:a16="http://schemas.microsoft.com/office/drawing/2014/main" id="{6849F95F-1F42-4A37-8E52-7D79D1F2715E}"/>
              </a:ext>
            </a:extLst>
          </p:cNvPr>
          <p:cNvSpPr txBox="1"/>
          <p:nvPr/>
        </p:nvSpPr>
        <p:spPr>
          <a:xfrm>
            <a:off x="387179" y="1773889"/>
            <a:ext cx="5494637" cy="4856651"/>
          </a:xfrm>
          <a:prstGeom prst="rect">
            <a:avLst/>
          </a:prstGeom>
          <a:noFill/>
        </p:spPr>
        <p:txBody>
          <a:bodyPr wrap="square" rtlCol="0">
            <a:spAutoFit/>
          </a:bodyPr>
          <a:lstStyle/>
          <a:p>
            <a:pPr marL="0" indent="0">
              <a:lnSpc>
                <a:spcPct val="107000"/>
              </a:lnSpc>
              <a:spcAft>
                <a:spcPts val="800"/>
              </a:spcAft>
              <a:buNone/>
            </a:pPr>
            <a:r>
              <a:rPr lang="en-AU" sz="24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Top 10 tips in the community</a:t>
            </a:r>
            <a:endParaRPr lang="en-AU"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1. Stay active and engaged with your community</a:t>
            </a:r>
          </a:p>
          <a:p>
            <a:pPr marL="0" indent="0">
              <a:lnSpc>
                <a:spcPct val="107000"/>
              </a:lnSpc>
              <a:spcAft>
                <a:spcPts val="8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2. Be attentive listeners when interacting with others</a:t>
            </a:r>
          </a:p>
          <a:p>
            <a:pPr marL="0" indent="0">
              <a:lnSpc>
                <a:spcPct val="107000"/>
              </a:lnSpc>
              <a:spcAft>
                <a:spcPts val="8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3. Organise, help or attend community events</a:t>
            </a:r>
          </a:p>
          <a:p>
            <a:pPr marL="0" indent="0">
              <a:lnSpc>
                <a:spcPct val="107000"/>
              </a:lnSpc>
              <a:spcAft>
                <a:spcPts val="8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4. Seek funding to support free or subsidised events.</a:t>
            </a:r>
          </a:p>
          <a:p>
            <a:pPr marL="0" indent="0">
              <a:lnSpc>
                <a:spcPct val="107000"/>
              </a:lnSpc>
              <a:spcAft>
                <a:spcPts val="8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5. Work together find adaptive solutions </a:t>
            </a:r>
          </a:p>
          <a:p>
            <a:pPr marL="0" indent="0">
              <a:lnSpc>
                <a:spcPct val="107000"/>
              </a:lnSpc>
              <a:spcAft>
                <a:spcPts val="8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6. Organise and/or attend Mental Health First Aid </a:t>
            </a:r>
          </a:p>
          <a:p>
            <a:pPr marL="0" indent="0">
              <a:lnSpc>
                <a:spcPct val="107000"/>
              </a:lnSpc>
              <a:spcAft>
                <a:spcPts val="8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7. Be adaptive – if you can’t ski hold a dry lake event</a:t>
            </a:r>
          </a:p>
          <a:p>
            <a:pPr marL="0" indent="0">
              <a:lnSpc>
                <a:spcPct val="107000"/>
              </a:lnSpc>
              <a:spcAft>
                <a:spcPts val="8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8. Celebrate the positives </a:t>
            </a:r>
          </a:p>
          <a:p>
            <a:pPr marL="0" indent="0">
              <a:lnSpc>
                <a:spcPct val="107000"/>
              </a:lnSpc>
              <a:spcAft>
                <a:spcPts val="8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9. Don’t be afraid to dream big</a:t>
            </a:r>
          </a:p>
          <a:p>
            <a:pPr marL="0" indent="0">
              <a:lnSpc>
                <a:spcPct val="107000"/>
              </a:lnSpc>
              <a:spcAft>
                <a:spcPts val="8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10. Be kind to each other and open minded to solutions</a:t>
            </a:r>
          </a:p>
          <a:p>
            <a:endParaRPr lang="en-AU" dirty="0"/>
          </a:p>
        </p:txBody>
      </p:sp>
      <p:pic>
        <p:nvPicPr>
          <p:cNvPr id="7" name="Picture 6">
            <a:extLst>
              <a:ext uri="{FF2B5EF4-FFF2-40B4-BE49-F238E27FC236}">
                <a16:creationId xmlns:a16="http://schemas.microsoft.com/office/drawing/2014/main" id="{70E8857F-3CF4-4396-AA80-F4C0C01109D8}"/>
              </a:ext>
            </a:extLst>
          </p:cNvPr>
          <p:cNvPicPr>
            <a:picLocks noChangeAspect="1"/>
          </p:cNvPicPr>
          <p:nvPr/>
        </p:nvPicPr>
        <p:blipFill>
          <a:blip r:embed="rId2"/>
          <a:stretch>
            <a:fillRect/>
          </a:stretch>
        </p:blipFill>
        <p:spPr>
          <a:xfrm>
            <a:off x="7748429" y="265604"/>
            <a:ext cx="2048161" cy="2267266"/>
          </a:xfrm>
          <a:prstGeom prst="rect">
            <a:avLst/>
          </a:prstGeom>
        </p:spPr>
      </p:pic>
      <p:sp>
        <p:nvSpPr>
          <p:cNvPr id="8" name="TextBox 7">
            <a:extLst>
              <a:ext uri="{FF2B5EF4-FFF2-40B4-BE49-F238E27FC236}">
                <a16:creationId xmlns:a16="http://schemas.microsoft.com/office/drawing/2014/main" id="{492AF663-B4D8-4DCE-B97F-156B6F51BB8F}"/>
              </a:ext>
            </a:extLst>
          </p:cNvPr>
          <p:cNvSpPr txBox="1"/>
          <p:nvPr/>
        </p:nvSpPr>
        <p:spPr>
          <a:xfrm>
            <a:off x="5881816" y="2908653"/>
            <a:ext cx="4198979" cy="2862322"/>
          </a:xfrm>
          <a:prstGeom prst="rect">
            <a:avLst/>
          </a:prstGeom>
          <a:noFill/>
        </p:spPr>
        <p:txBody>
          <a:bodyPr wrap="square" rtlCol="0">
            <a:spAutoFit/>
          </a:bodyPr>
          <a:lstStyle/>
          <a:p>
            <a:r>
              <a:rPr lang="en-AU" dirty="0">
                <a:solidFill>
                  <a:schemeClr val="accent2">
                    <a:lumMod val="75000"/>
                  </a:schemeClr>
                </a:solidFill>
                <a:latin typeface="Calibri" panose="020F0502020204030204" pitchFamily="34" charset="0"/>
                <a:cs typeface="Calibri" panose="020F0502020204030204" pitchFamily="34" charset="0"/>
              </a:rPr>
              <a:t>“What the pipeline has showed is where you have water you have life. We just need to remember things are cyclical and to invest in your community, your people and your environment when things are good.  It’s a little like a bank, you put away some credits in the good time to draw down on when things are a bit tougher.”</a:t>
            </a:r>
          </a:p>
          <a:p>
            <a:endParaRPr lang="en-AU" b="1" dirty="0">
              <a:solidFill>
                <a:schemeClr val="accent2">
                  <a:lumMod val="75000"/>
                </a:schemeClr>
              </a:solidFill>
              <a:latin typeface="Calibri" panose="020F0502020204030204" pitchFamily="34" charset="0"/>
              <a:cs typeface="Calibri" panose="020F0502020204030204" pitchFamily="34" charset="0"/>
            </a:endParaRPr>
          </a:p>
          <a:p>
            <a:r>
              <a:rPr lang="en-AU" b="1" dirty="0">
                <a:solidFill>
                  <a:schemeClr val="accent2">
                    <a:lumMod val="75000"/>
                  </a:schemeClr>
                </a:solidFill>
                <a:latin typeface="Calibri" panose="020F0502020204030204" pitchFamily="34" charset="0"/>
                <a:cs typeface="Calibri" panose="020F0502020204030204" pitchFamily="34" charset="0"/>
              </a:rPr>
              <a:t>Jo Bourke </a:t>
            </a:r>
          </a:p>
        </p:txBody>
      </p:sp>
    </p:spTree>
    <p:extLst>
      <p:ext uri="{BB962C8B-B14F-4D97-AF65-F5344CB8AC3E}">
        <p14:creationId xmlns:p14="http://schemas.microsoft.com/office/powerpoint/2010/main" val="969330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2FE4-DCE5-457A-9DA5-97AD1DF3A440}"/>
              </a:ext>
            </a:extLst>
          </p:cNvPr>
          <p:cNvSpPr>
            <a:spLocks noGrp="1"/>
          </p:cNvSpPr>
          <p:nvPr>
            <p:ph type="title"/>
          </p:nvPr>
        </p:nvSpPr>
        <p:spPr>
          <a:xfrm>
            <a:off x="4277255" y="1252405"/>
            <a:ext cx="8596668" cy="1320800"/>
          </a:xfrm>
        </p:spPr>
        <p:txBody>
          <a:bodyPr/>
          <a:lstStyle/>
          <a:p>
            <a:r>
              <a:rPr lang="en-AU" dirty="0"/>
              <a:t>Innovation</a:t>
            </a:r>
          </a:p>
        </p:txBody>
      </p:sp>
      <p:sp>
        <p:nvSpPr>
          <p:cNvPr id="4" name="TextBox 3">
            <a:extLst>
              <a:ext uri="{FF2B5EF4-FFF2-40B4-BE49-F238E27FC236}">
                <a16:creationId xmlns:a16="http://schemas.microsoft.com/office/drawing/2014/main" id="{42D86EC1-704B-4D1E-AC3D-9B5C074312C3}"/>
              </a:ext>
            </a:extLst>
          </p:cNvPr>
          <p:cNvSpPr txBox="1"/>
          <p:nvPr/>
        </p:nvSpPr>
        <p:spPr>
          <a:xfrm>
            <a:off x="988541" y="198908"/>
            <a:ext cx="8167817" cy="923330"/>
          </a:xfrm>
          <a:prstGeom prst="rect">
            <a:avLst/>
          </a:prstGeom>
          <a:noFill/>
        </p:spPr>
        <p:txBody>
          <a:bodyPr wrap="square" rtlCol="0">
            <a:spAutoFit/>
          </a:bodyPr>
          <a:lstStyle/>
          <a:p>
            <a:r>
              <a:rPr lang="en-AU" i="1" dirty="0">
                <a:solidFill>
                  <a:schemeClr val="accent2">
                    <a:lumMod val="75000"/>
                  </a:schemeClr>
                </a:solidFill>
                <a:latin typeface="Calibri" panose="020F0502020204030204" pitchFamily="34" charset="0"/>
                <a:cs typeface="Calibri" panose="020F0502020204030204" pitchFamily="34" charset="0"/>
              </a:rPr>
              <a:t>“Health workers educated residents about the need to protect their</a:t>
            </a:r>
          </a:p>
          <a:p>
            <a:r>
              <a:rPr lang="en-AU" i="1" dirty="0">
                <a:solidFill>
                  <a:schemeClr val="accent2">
                    <a:lumMod val="75000"/>
                  </a:schemeClr>
                </a:solidFill>
                <a:latin typeface="Calibri" panose="020F0502020204030204" pitchFamily="34" charset="0"/>
                <a:cs typeface="Calibri" panose="020F0502020204030204" pitchFamily="34" charset="0"/>
              </a:rPr>
              <a:t>health in heatwaves and created some great cultural changes which</a:t>
            </a:r>
          </a:p>
          <a:p>
            <a:r>
              <a:rPr lang="en-AU" i="1" dirty="0">
                <a:solidFill>
                  <a:schemeClr val="accent2">
                    <a:lumMod val="75000"/>
                  </a:schemeClr>
                </a:solidFill>
                <a:latin typeface="Calibri" panose="020F0502020204030204" pitchFamily="34" charset="0"/>
                <a:cs typeface="Calibri" panose="020F0502020204030204" pitchFamily="34" charset="0"/>
              </a:rPr>
              <a:t>probably save lives on the worst heat health days.”</a:t>
            </a:r>
          </a:p>
        </p:txBody>
      </p:sp>
      <p:sp>
        <p:nvSpPr>
          <p:cNvPr id="5" name="TextBox 4">
            <a:extLst>
              <a:ext uri="{FF2B5EF4-FFF2-40B4-BE49-F238E27FC236}">
                <a16:creationId xmlns:a16="http://schemas.microsoft.com/office/drawing/2014/main" id="{6849F95F-1F42-4A37-8E52-7D79D1F2715E}"/>
              </a:ext>
            </a:extLst>
          </p:cNvPr>
          <p:cNvSpPr txBox="1"/>
          <p:nvPr/>
        </p:nvSpPr>
        <p:spPr>
          <a:xfrm>
            <a:off x="387179" y="1773889"/>
            <a:ext cx="5494637" cy="4353436"/>
          </a:xfrm>
          <a:prstGeom prst="rect">
            <a:avLst/>
          </a:prstGeom>
          <a:noFill/>
        </p:spPr>
        <p:txBody>
          <a:bodyPr wrap="square" rtlCol="0">
            <a:spAutoFit/>
          </a:bodyPr>
          <a:lstStyle/>
          <a:p>
            <a:pPr marL="0" indent="0">
              <a:lnSpc>
                <a:spcPct val="107000"/>
              </a:lnSpc>
              <a:spcAft>
                <a:spcPts val="800"/>
              </a:spcAft>
              <a:buNone/>
            </a:pPr>
            <a:r>
              <a:rPr lang="en-AU" sz="24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Tips for innovation</a:t>
            </a:r>
            <a:endParaRPr lang="en-AU"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Saving water through piping, capturing run off</a:t>
            </a:r>
          </a:p>
          <a:p>
            <a:pPr marL="342900" indent="-342900">
              <a:lnSpc>
                <a:spcPct val="107000"/>
              </a:lnSpc>
              <a:spcAft>
                <a:spcPts val="800"/>
              </a:spcAft>
              <a:buAutoNum type="arabicPeriod"/>
            </a:pPr>
            <a:r>
              <a:rPr lang="en-AU" dirty="0">
                <a:latin typeface="Calibri" panose="020F0502020204030204" pitchFamily="34" charset="0"/>
                <a:cs typeface="Times New Roman" panose="02020603050405020304" pitchFamily="18" charset="0"/>
              </a:rPr>
              <a:t>Changing agricultural farming systems</a:t>
            </a:r>
          </a:p>
          <a:p>
            <a:pPr marL="342900" indent="-342900">
              <a:lnSpc>
                <a:spcPct val="107000"/>
              </a:lnSpc>
              <a:spcAft>
                <a:spcPts val="800"/>
              </a:spcAft>
              <a:buAutoNum type="arabicPeriod"/>
            </a:pPr>
            <a:r>
              <a:rPr lang="en-AU" dirty="0">
                <a:latin typeface="Calibri" panose="020F0502020204030204" pitchFamily="34" charset="0"/>
                <a:cs typeface="Times New Roman" panose="02020603050405020304" pitchFamily="18" charset="0"/>
              </a:rPr>
              <a:t>Fund for social connection – Look over the farm gate</a:t>
            </a:r>
          </a:p>
          <a:p>
            <a:pPr marL="342900" indent="-342900">
              <a:lnSpc>
                <a:spcPct val="107000"/>
              </a:lnSpc>
              <a:spcAft>
                <a:spcPts val="800"/>
              </a:spcAft>
              <a:buAutoNum type="arabicPeriod"/>
            </a:pPr>
            <a:r>
              <a:rPr lang="en-AU" dirty="0">
                <a:latin typeface="Calibri" panose="020F0502020204030204" pitchFamily="34" charset="0"/>
                <a:cs typeface="Times New Roman" panose="02020603050405020304" pitchFamily="18" charset="0"/>
              </a:rPr>
              <a:t>Educate your community - Mental Health First Aid from hairdresser question</a:t>
            </a:r>
          </a:p>
          <a:p>
            <a:pPr marL="342900" indent="-342900">
              <a:lnSpc>
                <a:spcPct val="107000"/>
              </a:lnSpc>
              <a:spcAft>
                <a:spcPts val="800"/>
              </a:spcAft>
              <a:buAutoNum type="arabicPeriod"/>
            </a:pPr>
            <a:r>
              <a:rPr lang="en-AU" dirty="0">
                <a:latin typeface="Calibri" panose="020F0502020204030204" pitchFamily="34" charset="0"/>
                <a:cs typeface="Times New Roman" panose="02020603050405020304" pitchFamily="18" charset="0"/>
              </a:rPr>
              <a:t>Change how you live - Fake grass and shade sails</a:t>
            </a:r>
          </a:p>
          <a:p>
            <a:pPr marL="342900" indent="-342900">
              <a:lnSpc>
                <a:spcPct val="107000"/>
              </a:lnSpc>
              <a:spcAft>
                <a:spcPts val="800"/>
              </a:spcAft>
              <a:buAutoNum type="arabicPeriod"/>
            </a:pPr>
            <a:r>
              <a:rPr lang="en-AU" dirty="0">
                <a:latin typeface="Calibri" panose="020F0502020204030204" pitchFamily="34" charset="0"/>
                <a:cs typeface="Times New Roman" panose="02020603050405020304" pitchFamily="18" charset="0"/>
              </a:rPr>
              <a:t>Necessity is the Mother of invention</a:t>
            </a:r>
          </a:p>
          <a:p>
            <a:pPr marL="342900" indent="-342900">
              <a:lnSpc>
                <a:spcPct val="107000"/>
              </a:lnSpc>
              <a:spcAft>
                <a:spcPts val="800"/>
              </a:spcAft>
              <a:buAutoNum type="arabicPeriod"/>
            </a:pPr>
            <a:r>
              <a:rPr lang="en-AU" dirty="0">
                <a:latin typeface="Calibri" panose="020F0502020204030204" pitchFamily="34" charset="0"/>
                <a:cs typeface="Times New Roman" panose="02020603050405020304" pitchFamily="18" charset="0"/>
              </a:rPr>
              <a:t>Find new ways to work together – Heat health</a:t>
            </a:r>
          </a:p>
          <a:p>
            <a:pPr marL="342900" indent="-342900">
              <a:lnSpc>
                <a:spcPct val="107000"/>
              </a:lnSpc>
              <a:spcAft>
                <a:spcPts val="800"/>
              </a:spcAft>
              <a:buAutoNum type="arabicPeriod"/>
            </a:pPr>
            <a:r>
              <a:rPr lang="en-AU" dirty="0">
                <a:latin typeface="Calibri" panose="020F0502020204030204" pitchFamily="34" charset="0"/>
                <a:cs typeface="Times New Roman" panose="02020603050405020304" pitchFamily="18" charset="0"/>
              </a:rPr>
              <a:t>Dream big as you adapt to the changing situation </a:t>
            </a:r>
          </a:p>
          <a:p>
            <a:pPr marL="342900" indent="-342900">
              <a:lnSpc>
                <a:spcPct val="107000"/>
              </a:lnSpc>
              <a:spcAft>
                <a:spcPts val="800"/>
              </a:spcAft>
              <a:buAutoNum type="arabicPeriod"/>
            </a:pPr>
            <a:endParaRPr lang="en-AU" dirty="0"/>
          </a:p>
        </p:txBody>
      </p:sp>
      <p:sp>
        <p:nvSpPr>
          <p:cNvPr id="3" name="TextBox 2">
            <a:extLst>
              <a:ext uri="{FF2B5EF4-FFF2-40B4-BE49-F238E27FC236}">
                <a16:creationId xmlns:a16="http://schemas.microsoft.com/office/drawing/2014/main" id="{14490452-7B60-4608-8070-3FC48640640F}"/>
              </a:ext>
            </a:extLst>
          </p:cNvPr>
          <p:cNvSpPr txBox="1"/>
          <p:nvPr/>
        </p:nvSpPr>
        <p:spPr>
          <a:xfrm>
            <a:off x="5795318" y="3950607"/>
            <a:ext cx="4782065" cy="2308324"/>
          </a:xfrm>
          <a:prstGeom prst="rect">
            <a:avLst/>
          </a:prstGeom>
          <a:noFill/>
        </p:spPr>
        <p:txBody>
          <a:bodyPr wrap="square" rtlCol="0">
            <a:spAutoFit/>
          </a:bodyPr>
          <a:lstStyle/>
          <a:p>
            <a:r>
              <a:rPr lang="en-AU" dirty="0">
                <a:solidFill>
                  <a:schemeClr val="accent2">
                    <a:lumMod val="75000"/>
                  </a:schemeClr>
                </a:solidFill>
                <a:latin typeface="Calibri" panose="020F0502020204030204" pitchFamily="34" charset="0"/>
                <a:cs typeface="Calibri" panose="020F0502020204030204" pitchFamily="34" charset="0"/>
              </a:rPr>
              <a:t>“Rural life is about more than just agriculture, we want to live in vibrant communities so we need to push hard to ensure there are jobs available in our rural and regional towns , that there are</a:t>
            </a:r>
          </a:p>
          <a:p>
            <a:r>
              <a:rPr lang="en-AU" dirty="0">
                <a:solidFill>
                  <a:schemeClr val="accent2">
                    <a:lumMod val="75000"/>
                  </a:schemeClr>
                </a:solidFill>
                <a:latin typeface="Calibri" panose="020F0502020204030204" pitchFamily="34" charset="0"/>
                <a:cs typeface="Calibri" panose="020F0502020204030204" pitchFamily="34" charset="0"/>
              </a:rPr>
              <a:t>services, that there are leisure and recreational opportunities.”</a:t>
            </a:r>
          </a:p>
          <a:p>
            <a:endParaRPr lang="en-AU" dirty="0">
              <a:solidFill>
                <a:schemeClr val="accent2">
                  <a:lumMod val="75000"/>
                </a:schemeClr>
              </a:solidFill>
              <a:latin typeface="Calibri" panose="020F0502020204030204" pitchFamily="34" charset="0"/>
              <a:cs typeface="Calibri" panose="020F0502020204030204" pitchFamily="34" charset="0"/>
            </a:endParaRPr>
          </a:p>
          <a:p>
            <a:r>
              <a:rPr lang="en-AU" b="1" dirty="0">
                <a:solidFill>
                  <a:schemeClr val="accent2">
                    <a:lumMod val="75000"/>
                  </a:schemeClr>
                </a:solidFill>
                <a:latin typeface="Calibri" panose="020F0502020204030204" pitchFamily="34" charset="0"/>
                <a:cs typeface="Calibri" panose="020F0502020204030204" pitchFamily="34" charset="0"/>
              </a:rPr>
              <a:t>David </a:t>
            </a:r>
            <a:r>
              <a:rPr lang="en-AU" b="1" dirty="0" err="1">
                <a:solidFill>
                  <a:schemeClr val="accent2">
                    <a:lumMod val="75000"/>
                  </a:schemeClr>
                </a:solidFill>
                <a:latin typeface="Calibri" panose="020F0502020204030204" pitchFamily="34" charset="0"/>
                <a:cs typeface="Calibri" panose="020F0502020204030204" pitchFamily="34" charset="0"/>
              </a:rPr>
              <a:t>Jochinke</a:t>
            </a:r>
            <a:r>
              <a:rPr lang="en-AU" b="1" dirty="0">
                <a:solidFill>
                  <a:schemeClr val="accent2">
                    <a:lumMod val="75000"/>
                  </a:schemeClr>
                </a:solidFill>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237251E3-0D78-431B-A5B0-A81E79F0DF48}"/>
              </a:ext>
            </a:extLst>
          </p:cNvPr>
          <p:cNvPicPr>
            <a:picLocks noChangeAspect="1"/>
          </p:cNvPicPr>
          <p:nvPr/>
        </p:nvPicPr>
        <p:blipFill>
          <a:blip r:embed="rId2"/>
          <a:stretch>
            <a:fillRect/>
          </a:stretch>
        </p:blipFill>
        <p:spPr>
          <a:xfrm>
            <a:off x="6787540" y="989475"/>
            <a:ext cx="2797622" cy="2753097"/>
          </a:xfrm>
          <a:prstGeom prst="rect">
            <a:avLst/>
          </a:prstGeom>
        </p:spPr>
      </p:pic>
    </p:spTree>
    <p:extLst>
      <p:ext uri="{BB962C8B-B14F-4D97-AF65-F5344CB8AC3E}">
        <p14:creationId xmlns:p14="http://schemas.microsoft.com/office/powerpoint/2010/main" val="65479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2FE4-DCE5-457A-9DA5-97AD1DF3A440}"/>
              </a:ext>
            </a:extLst>
          </p:cNvPr>
          <p:cNvSpPr>
            <a:spLocks noGrp="1"/>
          </p:cNvSpPr>
          <p:nvPr>
            <p:ph type="title"/>
          </p:nvPr>
        </p:nvSpPr>
        <p:spPr>
          <a:xfrm>
            <a:off x="3888016" y="172967"/>
            <a:ext cx="8596668" cy="1320800"/>
          </a:xfrm>
        </p:spPr>
        <p:txBody>
          <a:bodyPr/>
          <a:lstStyle/>
          <a:p>
            <a:r>
              <a:rPr lang="en-AU" dirty="0"/>
              <a:t>Children</a:t>
            </a:r>
          </a:p>
        </p:txBody>
      </p:sp>
      <p:pic>
        <p:nvPicPr>
          <p:cNvPr id="6" name="Content Placeholder 5">
            <a:extLst>
              <a:ext uri="{FF2B5EF4-FFF2-40B4-BE49-F238E27FC236}">
                <a16:creationId xmlns:a16="http://schemas.microsoft.com/office/drawing/2014/main" id="{C16B326C-6DBD-4C1C-8950-AAAE0E84B332}"/>
              </a:ext>
            </a:extLst>
          </p:cNvPr>
          <p:cNvPicPr>
            <a:picLocks noGrp="1" noChangeAspect="1"/>
          </p:cNvPicPr>
          <p:nvPr>
            <p:ph idx="1"/>
          </p:nvPr>
        </p:nvPicPr>
        <p:blipFill>
          <a:blip r:embed="rId2"/>
          <a:stretch>
            <a:fillRect/>
          </a:stretch>
        </p:blipFill>
        <p:spPr>
          <a:xfrm>
            <a:off x="474973" y="3511760"/>
            <a:ext cx="5815198" cy="3051382"/>
          </a:xfrm>
        </p:spPr>
      </p:pic>
      <p:sp>
        <p:nvSpPr>
          <p:cNvPr id="4" name="TextBox 3">
            <a:extLst>
              <a:ext uri="{FF2B5EF4-FFF2-40B4-BE49-F238E27FC236}">
                <a16:creationId xmlns:a16="http://schemas.microsoft.com/office/drawing/2014/main" id="{817CF69A-061B-4DD4-9A59-9416EC6BFE92}"/>
              </a:ext>
            </a:extLst>
          </p:cNvPr>
          <p:cNvSpPr txBox="1"/>
          <p:nvPr/>
        </p:nvSpPr>
        <p:spPr>
          <a:xfrm>
            <a:off x="474973" y="1037917"/>
            <a:ext cx="5815198" cy="2308324"/>
          </a:xfrm>
          <a:prstGeom prst="rect">
            <a:avLst/>
          </a:prstGeom>
          <a:noFill/>
        </p:spPr>
        <p:txBody>
          <a:bodyPr wrap="square" rtlCol="0">
            <a:spAutoFit/>
          </a:bodyPr>
          <a:lstStyle/>
          <a:p>
            <a:r>
              <a:rPr lang="en-AU" i="1" dirty="0">
                <a:solidFill>
                  <a:schemeClr val="accent2">
                    <a:lumMod val="75000"/>
                  </a:schemeClr>
                </a:solidFill>
              </a:rPr>
              <a:t>I have very strong memories of being in school and always </a:t>
            </a:r>
            <a:r>
              <a:rPr lang="en-AU" i="1" dirty="0" err="1">
                <a:solidFill>
                  <a:schemeClr val="accent2">
                    <a:lumMod val="75000"/>
                  </a:schemeClr>
                </a:solidFill>
              </a:rPr>
              <a:t>always</a:t>
            </a:r>
            <a:r>
              <a:rPr lang="en-AU" i="1" dirty="0">
                <a:solidFill>
                  <a:schemeClr val="accent2">
                    <a:lumMod val="75000"/>
                  </a:schemeClr>
                </a:solidFill>
              </a:rPr>
              <a:t> having Phil the Bucket come visit… school cluster days based around saving water/sustainability: having a bucket in the shower to water the garden with and quick showers, luxurious 5 minute long ones once a week to wash your hair……AND finally: when the floods came at school we  went wading through the waters as a class</a:t>
            </a:r>
          </a:p>
        </p:txBody>
      </p:sp>
      <p:sp>
        <p:nvSpPr>
          <p:cNvPr id="7" name="TextBox 6">
            <a:extLst>
              <a:ext uri="{FF2B5EF4-FFF2-40B4-BE49-F238E27FC236}">
                <a16:creationId xmlns:a16="http://schemas.microsoft.com/office/drawing/2014/main" id="{D42609B6-E457-47F3-8EF6-D56AB0388521}"/>
              </a:ext>
            </a:extLst>
          </p:cNvPr>
          <p:cNvSpPr txBox="1"/>
          <p:nvPr/>
        </p:nvSpPr>
        <p:spPr>
          <a:xfrm>
            <a:off x="6610863" y="1111103"/>
            <a:ext cx="3150974" cy="5078313"/>
          </a:xfrm>
          <a:prstGeom prst="rect">
            <a:avLst/>
          </a:prstGeom>
          <a:noFill/>
        </p:spPr>
        <p:txBody>
          <a:bodyPr wrap="square" rtlCol="0">
            <a:spAutoFit/>
          </a:bodyPr>
          <a:lstStyle/>
          <a:p>
            <a:r>
              <a:rPr lang="en-AU" dirty="0"/>
              <a:t>Our kids missed out on the joy of playing under a sprinkler and</a:t>
            </a:r>
          </a:p>
          <a:p>
            <a:r>
              <a:rPr lang="en-AU" dirty="0"/>
              <a:t>the first time they got to see and play under a sprinkler - when visiting</a:t>
            </a:r>
          </a:p>
          <a:p>
            <a:r>
              <a:rPr lang="en-AU" dirty="0"/>
              <a:t>their grandparents outside the drought zone - they were so excited. That</a:t>
            </a:r>
          </a:p>
          <a:p>
            <a:r>
              <a:rPr lang="en-AU" dirty="0"/>
              <a:t>says a lot about what our household missed out on in drought.</a:t>
            </a:r>
          </a:p>
          <a:p>
            <a:endParaRPr lang="en-AU" dirty="0"/>
          </a:p>
          <a:p>
            <a:r>
              <a:rPr lang="en-AU" dirty="0"/>
              <a:t>Our kids were nuts about puddles. One time when we were away from</a:t>
            </a:r>
          </a:p>
          <a:p>
            <a:r>
              <a:rPr lang="en-AU" dirty="0"/>
              <a:t>home, all they wanted to do was stomp in puddles.</a:t>
            </a:r>
          </a:p>
        </p:txBody>
      </p:sp>
    </p:spTree>
    <p:extLst>
      <p:ext uri="{BB962C8B-B14F-4D97-AF65-F5344CB8AC3E}">
        <p14:creationId xmlns:p14="http://schemas.microsoft.com/office/powerpoint/2010/main" val="193341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A929-D832-4689-B361-B3EE68B324C3}"/>
              </a:ext>
            </a:extLst>
          </p:cNvPr>
          <p:cNvSpPr>
            <a:spLocks noGrp="1"/>
          </p:cNvSpPr>
          <p:nvPr>
            <p:ph type="title"/>
          </p:nvPr>
        </p:nvSpPr>
        <p:spPr/>
        <p:txBody>
          <a:bodyPr/>
          <a:lstStyle/>
          <a:p>
            <a:r>
              <a:rPr lang="en-AU" dirty="0"/>
              <a:t>Observations</a:t>
            </a:r>
          </a:p>
        </p:txBody>
      </p:sp>
      <p:graphicFrame>
        <p:nvGraphicFramePr>
          <p:cNvPr id="7" name="Content Placeholder 2">
            <a:extLst>
              <a:ext uri="{FF2B5EF4-FFF2-40B4-BE49-F238E27FC236}">
                <a16:creationId xmlns:a16="http://schemas.microsoft.com/office/drawing/2014/main" id="{69FAE2B8-953D-409A-8F72-C3F081181B32}"/>
              </a:ext>
            </a:extLst>
          </p:cNvPr>
          <p:cNvGraphicFramePr>
            <a:graphicFrameLocks noGrp="1"/>
          </p:cNvGraphicFramePr>
          <p:nvPr>
            <p:ph idx="1"/>
          </p:nvPr>
        </p:nvGraphicFramePr>
        <p:xfrm>
          <a:off x="665865" y="1568823"/>
          <a:ext cx="4504266" cy="4045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339EBD90-91BA-47A6-AC95-6AED9D4C99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4412" y="1255294"/>
            <a:ext cx="5185998" cy="4347411"/>
          </a:xfrm>
          <a:prstGeom prst="rect">
            <a:avLst/>
          </a:prstGeom>
        </p:spPr>
      </p:pic>
    </p:spTree>
    <p:extLst>
      <p:ext uri="{BB962C8B-B14F-4D97-AF65-F5344CB8AC3E}">
        <p14:creationId xmlns:p14="http://schemas.microsoft.com/office/powerpoint/2010/main" val="2745830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18EB8B3-9D28-4F27-AFD4-6778AD9691DC}"/>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kern="1200">
                <a:solidFill>
                  <a:schemeClr val="accent1"/>
                </a:solidFill>
                <a:latin typeface="+mj-lt"/>
                <a:ea typeface="+mj-ea"/>
                <a:cs typeface="+mj-cs"/>
              </a:rPr>
              <a:t>Thank you – questions </a:t>
            </a:r>
          </a:p>
        </p:txBody>
      </p:sp>
      <p:pic>
        <p:nvPicPr>
          <p:cNvPr id="5" name="Content Placeholder 4">
            <a:extLst>
              <a:ext uri="{FF2B5EF4-FFF2-40B4-BE49-F238E27FC236}">
                <a16:creationId xmlns:a16="http://schemas.microsoft.com/office/drawing/2014/main" id="{691BAF26-12CD-4621-B87D-3B8FD5C3B8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3773" y="457200"/>
            <a:ext cx="4975610" cy="4167074"/>
          </a:xfrm>
          <a:prstGeom prst="rect">
            <a:avLst/>
          </a:prstGeom>
        </p:spPr>
      </p:pic>
    </p:spTree>
    <p:extLst>
      <p:ext uri="{BB962C8B-B14F-4D97-AF65-F5344CB8AC3E}">
        <p14:creationId xmlns:p14="http://schemas.microsoft.com/office/powerpoint/2010/main" val="77831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99111D-A21A-4784-B963-67B8A3EF4FB8}"/>
              </a:ext>
            </a:extLst>
          </p:cNvPr>
          <p:cNvSpPr>
            <a:spLocks noGrp="1"/>
          </p:cNvSpPr>
          <p:nvPr>
            <p:ph type="title"/>
          </p:nvPr>
        </p:nvSpPr>
        <p:spPr>
          <a:xfrm>
            <a:off x="1286933" y="609600"/>
            <a:ext cx="10197494" cy="1099457"/>
          </a:xfrm>
        </p:spPr>
        <p:txBody>
          <a:bodyPr>
            <a:normAutofit/>
          </a:bodyPr>
          <a:lstStyle/>
          <a:p>
            <a:r>
              <a:rPr lang="en-AU" dirty="0"/>
              <a:t>Background to this project</a:t>
            </a:r>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4">
            <a:extLst>
              <a:ext uri="{FF2B5EF4-FFF2-40B4-BE49-F238E27FC236}">
                <a16:creationId xmlns:a16="http://schemas.microsoft.com/office/drawing/2014/main" id="{9D0A86F8-1A78-4C37-B06D-BF7EE8343902}"/>
              </a:ext>
            </a:extLst>
          </p:cNvPr>
          <p:cNvGraphicFramePr>
            <a:graphicFrameLocks noGrp="1"/>
          </p:cNvGraphicFramePr>
          <p:nvPr>
            <p:ph idx="1"/>
            <p:extLst>
              <p:ext uri="{D42A27DB-BD31-4B8C-83A1-F6EECF244321}">
                <p14:modId xmlns:p14="http://schemas.microsoft.com/office/powerpoint/2010/main" val="112274955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058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C4D4E-7C7A-4C19-B21C-B0410F99E53F}"/>
              </a:ext>
            </a:extLst>
          </p:cNvPr>
          <p:cNvSpPr>
            <a:spLocks noGrp="1"/>
          </p:cNvSpPr>
          <p:nvPr>
            <p:ph type="title"/>
          </p:nvPr>
        </p:nvSpPr>
        <p:spPr>
          <a:xfrm>
            <a:off x="1286933" y="609600"/>
            <a:ext cx="10197494" cy="1099457"/>
          </a:xfrm>
        </p:spPr>
        <p:txBody>
          <a:bodyPr>
            <a:normAutofit/>
          </a:bodyPr>
          <a:lstStyle/>
          <a:p>
            <a:r>
              <a:rPr lang="en-AU" dirty="0"/>
              <a:t>What we were looking for </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CC40170-1823-41B6-A04C-1BBA66469380}"/>
              </a:ext>
            </a:extLst>
          </p:cNvPr>
          <p:cNvGraphicFramePr>
            <a:graphicFrameLocks noGrp="1"/>
          </p:cNvGraphicFramePr>
          <p:nvPr>
            <p:ph idx="1"/>
            <p:extLst>
              <p:ext uri="{D42A27DB-BD31-4B8C-83A1-F6EECF244321}">
                <p14:modId xmlns:p14="http://schemas.microsoft.com/office/powerpoint/2010/main" val="192985918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378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72187-A23B-4822-A2E9-3055C9A20902}"/>
              </a:ext>
            </a:extLst>
          </p:cNvPr>
          <p:cNvSpPr>
            <a:spLocks noGrp="1"/>
          </p:cNvSpPr>
          <p:nvPr>
            <p:ph type="title"/>
          </p:nvPr>
        </p:nvSpPr>
        <p:spPr>
          <a:xfrm>
            <a:off x="168410" y="2004786"/>
            <a:ext cx="3841731" cy="4093028"/>
          </a:xfrm>
        </p:spPr>
        <p:txBody>
          <a:bodyPr anchor="ctr">
            <a:normAutofit/>
          </a:bodyPr>
          <a:lstStyle/>
          <a:p>
            <a:r>
              <a:rPr lang="en-AU" sz="4400" dirty="0"/>
              <a:t>How we did it</a:t>
            </a:r>
            <a:br>
              <a:rPr lang="en-AU" sz="4400" dirty="0"/>
            </a:br>
            <a:br>
              <a:rPr lang="en-AU" sz="4400" dirty="0"/>
            </a:br>
            <a:endParaRPr lang="en-AU" sz="4400" dirty="0"/>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C3F3F64-4F98-4C2C-9AA3-4827FF747029}"/>
              </a:ext>
            </a:extLst>
          </p:cNvPr>
          <p:cNvGraphicFramePr>
            <a:graphicFrameLocks noGrp="1"/>
          </p:cNvGraphicFramePr>
          <p:nvPr>
            <p:ph idx="1"/>
            <p:extLst>
              <p:ext uri="{D42A27DB-BD31-4B8C-83A1-F6EECF244321}">
                <p14:modId xmlns:p14="http://schemas.microsoft.com/office/powerpoint/2010/main" val="261070053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95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CD403-E6EC-42DA-B8F6-33334339F9CB}"/>
              </a:ext>
            </a:extLst>
          </p:cNvPr>
          <p:cNvSpPr>
            <a:spLocks noGrp="1"/>
          </p:cNvSpPr>
          <p:nvPr>
            <p:ph type="title"/>
          </p:nvPr>
        </p:nvSpPr>
        <p:spPr>
          <a:xfrm>
            <a:off x="677334" y="609600"/>
            <a:ext cx="5791199" cy="1320800"/>
          </a:xfrm>
        </p:spPr>
        <p:txBody>
          <a:bodyPr/>
          <a:lstStyle/>
          <a:p>
            <a:r>
              <a:rPr lang="en-AU" dirty="0"/>
              <a:t>Survey – what we said</a:t>
            </a:r>
          </a:p>
        </p:txBody>
      </p:sp>
      <p:sp>
        <p:nvSpPr>
          <p:cNvPr id="12" name="Content Placeholder 11">
            <a:extLst>
              <a:ext uri="{FF2B5EF4-FFF2-40B4-BE49-F238E27FC236}">
                <a16:creationId xmlns:a16="http://schemas.microsoft.com/office/drawing/2014/main" id="{DB6DB1A5-CCFE-457D-BDE2-7ACFEA9A586C}"/>
              </a:ext>
            </a:extLst>
          </p:cNvPr>
          <p:cNvSpPr>
            <a:spLocks noGrp="1"/>
          </p:cNvSpPr>
          <p:nvPr>
            <p:ph idx="1"/>
          </p:nvPr>
        </p:nvSpPr>
        <p:spPr>
          <a:xfrm>
            <a:off x="677333" y="1930401"/>
            <a:ext cx="8754533" cy="4110962"/>
          </a:xfrm>
        </p:spPr>
        <p:txBody>
          <a:bodyPr>
            <a:normAutofit lnSpcReduction="10000"/>
          </a:bodyPr>
          <a:lstStyle/>
          <a:p>
            <a:pPr marL="0" indent="0" fontAlgn="base">
              <a:buNone/>
            </a:pPr>
            <a:r>
              <a:rPr lang="en-AU" sz="2400" i="0" dirty="0">
                <a:solidFill>
                  <a:srgbClr val="393939"/>
                </a:solidFill>
                <a:effectLst/>
                <a:latin typeface="Calibri" panose="020F0502020204030204" pitchFamily="34" charset="0"/>
                <a:cs typeface="Calibri" panose="020F0502020204030204" pitchFamily="34" charset="0"/>
              </a:rPr>
              <a:t>If you have lived in the Wimmera for the past decades you have lived with drought and climate change. We talk about the weather every day but not the impact it has on our lives and our community. </a:t>
            </a:r>
          </a:p>
          <a:p>
            <a:pPr marL="0" indent="0" fontAlgn="base">
              <a:buNone/>
            </a:pPr>
            <a:endParaRPr lang="en-AU" sz="2400" i="0" dirty="0">
              <a:solidFill>
                <a:srgbClr val="393939"/>
              </a:solidFill>
              <a:effectLst/>
              <a:latin typeface="Calibri" panose="020F0502020204030204" pitchFamily="34" charset="0"/>
              <a:cs typeface="Calibri" panose="020F0502020204030204" pitchFamily="34" charset="0"/>
            </a:endParaRPr>
          </a:p>
          <a:p>
            <a:pPr marL="0" indent="0" fontAlgn="base">
              <a:buNone/>
            </a:pPr>
            <a:r>
              <a:rPr lang="en-AU" sz="2400" i="0" dirty="0">
                <a:solidFill>
                  <a:srgbClr val="393939"/>
                </a:solidFill>
                <a:effectLst/>
                <a:latin typeface="Calibri" panose="020F0502020204030204" pitchFamily="34" charset="0"/>
                <a:cs typeface="Calibri" panose="020F0502020204030204" pitchFamily="34" charset="0"/>
              </a:rPr>
              <a:t>We want to hear your stories of resilience, of being brave and strong and smart and finding new ways of having a lawn, growing veggies, playing a sport, running community events, connecting with your friends.  You have plenty to share so please take the time to answer the following questions. If you would prefer to do it over the phone call the number at the end of the survey and we will help you achieve that.   </a:t>
            </a:r>
          </a:p>
          <a:p>
            <a:endParaRPr lang="en-AU" dirty="0"/>
          </a:p>
          <a:p>
            <a:endParaRPr lang="en-AU" dirty="0"/>
          </a:p>
        </p:txBody>
      </p:sp>
    </p:spTree>
    <p:extLst>
      <p:ext uri="{BB962C8B-B14F-4D97-AF65-F5344CB8AC3E}">
        <p14:creationId xmlns:p14="http://schemas.microsoft.com/office/powerpoint/2010/main" val="130908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49A71-5E83-4A4B-B1C1-08F2F39ED4D1}"/>
              </a:ext>
            </a:extLst>
          </p:cNvPr>
          <p:cNvSpPr>
            <a:spLocks noGrp="1"/>
          </p:cNvSpPr>
          <p:nvPr>
            <p:ph type="title"/>
          </p:nvPr>
        </p:nvSpPr>
        <p:spPr/>
        <p:txBody>
          <a:bodyPr>
            <a:normAutofit/>
          </a:bodyPr>
          <a:lstStyle/>
          <a:p>
            <a:r>
              <a:rPr lang="en-AU" dirty="0"/>
              <a:t>Where they lived – </a:t>
            </a:r>
            <a:br>
              <a:rPr lang="en-AU" dirty="0"/>
            </a:br>
            <a:r>
              <a:rPr lang="en-AU" dirty="0"/>
              <a:t>8/10 lived here more than 20 years</a:t>
            </a:r>
          </a:p>
        </p:txBody>
      </p:sp>
      <p:sp>
        <p:nvSpPr>
          <p:cNvPr id="3" name="Content Placeholder 2">
            <a:extLst>
              <a:ext uri="{FF2B5EF4-FFF2-40B4-BE49-F238E27FC236}">
                <a16:creationId xmlns:a16="http://schemas.microsoft.com/office/drawing/2014/main" id="{684231AA-46AA-4506-AABD-E473DEB97803}"/>
              </a:ext>
            </a:extLst>
          </p:cNvPr>
          <p:cNvSpPr>
            <a:spLocks noGrp="1"/>
          </p:cNvSpPr>
          <p:nvPr>
            <p:ph idx="1"/>
          </p:nvPr>
        </p:nvSpPr>
        <p:spPr/>
        <p:txBody>
          <a:bodyPr/>
          <a:lstStyle/>
          <a:p>
            <a:endParaRPr lang="en-AU" dirty="0"/>
          </a:p>
        </p:txBody>
      </p:sp>
      <p:pic>
        <p:nvPicPr>
          <p:cNvPr id="5" name="Picture 4">
            <a:extLst>
              <a:ext uri="{FF2B5EF4-FFF2-40B4-BE49-F238E27FC236}">
                <a16:creationId xmlns:a16="http://schemas.microsoft.com/office/drawing/2014/main" id="{20581EAA-0F79-4A9C-AECA-FD92A979EEC2}"/>
              </a:ext>
            </a:extLst>
          </p:cNvPr>
          <p:cNvPicPr>
            <a:picLocks noChangeAspect="1"/>
          </p:cNvPicPr>
          <p:nvPr/>
        </p:nvPicPr>
        <p:blipFill rotWithShape="1">
          <a:blip r:embed="rId2"/>
          <a:srcRect t="34137"/>
          <a:stretch/>
        </p:blipFill>
        <p:spPr>
          <a:xfrm>
            <a:off x="738013" y="2160589"/>
            <a:ext cx="8475309" cy="3689226"/>
          </a:xfrm>
          <a:prstGeom prst="rect">
            <a:avLst/>
          </a:prstGeom>
        </p:spPr>
      </p:pic>
    </p:spTree>
    <p:extLst>
      <p:ext uri="{BB962C8B-B14F-4D97-AF65-F5344CB8AC3E}">
        <p14:creationId xmlns:p14="http://schemas.microsoft.com/office/powerpoint/2010/main" val="396879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7DFF5-AF05-4F02-A994-5F4F6AC33DE5}"/>
              </a:ext>
            </a:extLst>
          </p:cNvPr>
          <p:cNvSpPr>
            <a:spLocks noGrp="1"/>
          </p:cNvSpPr>
          <p:nvPr>
            <p:ph type="title"/>
          </p:nvPr>
        </p:nvSpPr>
        <p:spPr>
          <a:xfrm>
            <a:off x="1286933" y="609600"/>
            <a:ext cx="10197494" cy="1099457"/>
          </a:xfrm>
        </p:spPr>
        <p:txBody>
          <a:bodyPr>
            <a:normAutofit/>
          </a:bodyPr>
          <a:lstStyle/>
          <a:p>
            <a:r>
              <a:rPr lang="en-AU" dirty="0"/>
              <a:t>Themes that emerged</a:t>
            </a:r>
          </a:p>
        </p:txBody>
      </p:sp>
      <p:sp>
        <p:nvSpPr>
          <p:cNvPr id="20" name="Isosceles Triangle 1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 name="Content Placeholder 2">
            <a:extLst>
              <a:ext uri="{FF2B5EF4-FFF2-40B4-BE49-F238E27FC236}">
                <a16:creationId xmlns:a16="http://schemas.microsoft.com/office/drawing/2014/main" id="{FD205FC7-0B96-489A-AEBD-A626653DBD06}"/>
              </a:ext>
            </a:extLst>
          </p:cNvPr>
          <p:cNvGraphicFramePr>
            <a:graphicFrameLocks noGrp="1"/>
          </p:cNvGraphicFramePr>
          <p:nvPr>
            <p:ph idx="1"/>
            <p:extLst>
              <p:ext uri="{D42A27DB-BD31-4B8C-83A1-F6EECF244321}">
                <p14:modId xmlns:p14="http://schemas.microsoft.com/office/powerpoint/2010/main" val="275191736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85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D634E-6E7B-4309-B61D-CAFE796720F8}"/>
              </a:ext>
            </a:extLst>
          </p:cNvPr>
          <p:cNvSpPr>
            <a:spLocks noGrp="1"/>
          </p:cNvSpPr>
          <p:nvPr>
            <p:ph type="title"/>
          </p:nvPr>
        </p:nvSpPr>
        <p:spPr/>
        <p:txBody>
          <a:bodyPr/>
          <a:lstStyle/>
          <a:p>
            <a:r>
              <a:rPr lang="en-AU" dirty="0"/>
              <a:t>Top 10 tips for family and home</a:t>
            </a:r>
          </a:p>
        </p:txBody>
      </p:sp>
      <p:sp>
        <p:nvSpPr>
          <p:cNvPr id="3" name="Content Placeholder 2">
            <a:extLst>
              <a:ext uri="{FF2B5EF4-FFF2-40B4-BE49-F238E27FC236}">
                <a16:creationId xmlns:a16="http://schemas.microsoft.com/office/drawing/2014/main" id="{FB6F7DAD-4E38-4BF2-85E9-E3BB9D24A8AE}"/>
              </a:ext>
            </a:extLst>
          </p:cNvPr>
          <p:cNvSpPr>
            <a:spLocks noGrp="1"/>
          </p:cNvSpPr>
          <p:nvPr>
            <p:ph idx="1"/>
          </p:nvPr>
        </p:nvSpPr>
        <p:spPr>
          <a:xfrm>
            <a:off x="572559" y="1627189"/>
            <a:ext cx="5894916" cy="4468811"/>
          </a:xfrm>
        </p:spPr>
        <p:txBody>
          <a:bodyPr>
            <a:normAutofit lnSpcReduction="10000"/>
          </a:bodyPr>
          <a:lstStyle/>
          <a:p>
            <a:r>
              <a:rPr lang="en-AU" dirty="0">
                <a:latin typeface="Calibri" panose="020F0502020204030204" pitchFamily="34" charset="0"/>
                <a:cs typeface="Calibri" panose="020F0502020204030204" pitchFamily="34" charset="0"/>
              </a:rPr>
              <a:t>1. Take shorter showers</a:t>
            </a:r>
          </a:p>
          <a:p>
            <a:r>
              <a:rPr lang="en-AU" dirty="0">
                <a:latin typeface="Calibri" panose="020F0502020204030204" pitchFamily="34" charset="0"/>
                <a:cs typeface="Calibri" panose="020F0502020204030204" pitchFamily="34" charset="0"/>
              </a:rPr>
              <a:t>2. Collect waste water to re-use elsewhere</a:t>
            </a:r>
          </a:p>
          <a:p>
            <a:r>
              <a:rPr lang="en-AU" dirty="0">
                <a:latin typeface="Calibri" panose="020F0502020204030204" pitchFamily="34" charset="0"/>
                <a:cs typeface="Calibri" panose="020F0502020204030204" pitchFamily="34" charset="0"/>
              </a:rPr>
              <a:t>3. Buy more water-efficient appliances, taps and toilets</a:t>
            </a:r>
          </a:p>
          <a:p>
            <a:r>
              <a:rPr lang="en-AU" dirty="0">
                <a:latin typeface="Calibri" panose="020F0502020204030204" pitchFamily="34" charset="0"/>
                <a:cs typeface="Calibri" panose="020F0502020204030204" pitchFamily="34" charset="0"/>
              </a:rPr>
              <a:t>4. Visit public green spaces</a:t>
            </a:r>
          </a:p>
          <a:p>
            <a:r>
              <a:rPr lang="en-AU" dirty="0">
                <a:latin typeface="Calibri" panose="020F0502020204030204" pitchFamily="34" charset="0"/>
                <a:cs typeface="Calibri" panose="020F0502020204030204" pitchFamily="34" charset="0"/>
              </a:rPr>
              <a:t>5. Swim at the local pool</a:t>
            </a:r>
          </a:p>
          <a:p>
            <a:r>
              <a:rPr lang="en-AU" dirty="0">
                <a:latin typeface="Calibri" panose="020F0502020204030204" pitchFamily="34" charset="0"/>
                <a:cs typeface="Calibri" panose="020F0502020204030204" pitchFamily="34" charset="0"/>
              </a:rPr>
              <a:t>6. Take the opportunity to try new hobbies</a:t>
            </a:r>
          </a:p>
          <a:p>
            <a:r>
              <a:rPr lang="en-AU" dirty="0">
                <a:latin typeface="Calibri" panose="020F0502020204030204" pitchFamily="34" charset="0"/>
                <a:cs typeface="Calibri" panose="020F0502020204030204" pitchFamily="34" charset="0"/>
              </a:rPr>
              <a:t>7. Set a budget and look for opportunities to save</a:t>
            </a:r>
          </a:p>
          <a:p>
            <a:r>
              <a:rPr lang="en-AU" dirty="0">
                <a:latin typeface="Calibri" panose="020F0502020204030204" pitchFamily="34" charset="0"/>
                <a:cs typeface="Calibri" panose="020F0502020204030204" pitchFamily="34" charset="0"/>
              </a:rPr>
              <a:t>8. Create shade at home and in the garden</a:t>
            </a:r>
          </a:p>
          <a:p>
            <a:r>
              <a:rPr lang="en-AU" dirty="0">
                <a:latin typeface="Calibri" panose="020F0502020204030204" pitchFamily="34" charset="0"/>
                <a:cs typeface="Calibri" panose="020F0502020204030204" pitchFamily="34" charset="0"/>
              </a:rPr>
              <a:t>9. Take an afternoon siesta on hot days and go back outside in the evenings</a:t>
            </a:r>
          </a:p>
          <a:p>
            <a:r>
              <a:rPr lang="en-AU" dirty="0">
                <a:latin typeface="Calibri" panose="020F0502020204030204" pitchFamily="34" charset="0"/>
                <a:cs typeface="Calibri" panose="020F0502020204030204" pitchFamily="34" charset="0"/>
              </a:rPr>
              <a:t>10. Try to find some positives – at the end of long hot days there is often a spectacular and beautiful sunset.</a:t>
            </a:r>
          </a:p>
        </p:txBody>
      </p:sp>
      <p:sp>
        <p:nvSpPr>
          <p:cNvPr id="4" name="TextBox 3">
            <a:extLst>
              <a:ext uri="{FF2B5EF4-FFF2-40B4-BE49-F238E27FC236}">
                <a16:creationId xmlns:a16="http://schemas.microsoft.com/office/drawing/2014/main" id="{4CAD4920-7B36-4A0A-9B07-A67080E4547E}"/>
              </a:ext>
            </a:extLst>
          </p:cNvPr>
          <p:cNvSpPr txBox="1"/>
          <p:nvPr/>
        </p:nvSpPr>
        <p:spPr>
          <a:xfrm>
            <a:off x="6363730" y="3861594"/>
            <a:ext cx="3529480" cy="2308324"/>
          </a:xfrm>
          <a:prstGeom prst="rect">
            <a:avLst/>
          </a:prstGeom>
          <a:noFill/>
        </p:spPr>
        <p:txBody>
          <a:bodyPr wrap="square" rtlCol="0">
            <a:spAutoFit/>
          </a:bodyPr>
          <a:lstStyle/>
          <a:p>
            <a:r>
              <a:rPr lang="en-AU" i="1" dirty="0">
                <a:solidFill>
                  <a:schemeClr val="accent2">
                    <a:lumMod val="75000"/>
                  </a:schemeClr>
                </a:solidFill>
                <a:latin typeface="Calibri" panose="020F0502020204030204" pitchFamily="34" charset="0"/>
                <a:cs typeface="Calibri" panose="020F0502020204030204" pitchFamily="34" charset="0"/>
              </a:rPr>
              <a:t>“During the Millennium drought it was a real boon to have native</a:t>
            </a:r>
          </a:p>
          <a:p>
            <a:r>
              <a:rPr lang="en-AU" i="1" dirty="0">
                <a:solidFill>
                  <a:schemeClr val="accent2">
                    <a:lumMod val="75000"/>
                  </a:schemeClr>
                </a:solidFill>
                <a:latin typeface="Calibri" panose="020F0502020204030204" pitchFamily="34" charset="0"/>
                <a:cs typeface="Calibri" panose="020F0502020204030204" pitchFamily="34" charset="0"/>
              </a:rPr>
              <a:t>plants when many others were having to do things like laying down fake lawn or concreting as they could not continue watering.”</a:t>
            </a:r>
          </a:p>
          <a:p>
            <a:endParaRPr lang="en-AU" i="1" dirty="0">
              <a:solidFill>
                <a:schemeClr val="accent2">
                  <a:lumMod val="75000"/>
                </a:schemeClr>
              </a:solidFill>
              <a:latin typeface="Calibri" panose="020F0502020204030204" pitchFamily="34" charset="0"/>
              <a:cs typeface="Calibri" panose="020F0502020204030204" pitchFamily="34" charset="0"/>
            </a:endParaRPr>
          </a:p>
          <a:p>
            <a:r>
              <a:rPr lang="en-AU" i="1" dirty="0">
                <a:solidFill>
                  <a:schemeClr val="accent2">
                    <a:lumMod val="75000"/>
                  </a:schemeClr>
                </a:solidFill>
                <a:latin typeface="Calibri" panose="020F0502020204030204" pitchFamily="34" charset="0"/>
                <a:cs typeface="Calibri" panose="020F0502020204030204" pitchFamily="34" charset="0"/>
              </a:rPr>
              <a:t>Maree Goodes</a:t>
            </a:r>
          </a:p>
        </p:txBody>
      </p:sp>
      <p:pic>
        <p:nvPicPr>
          <p:cNvPr id="6" name="Picture 5">
            <a:extLst>
              <a:ext uri="{FF2B5EF4-FFF2-40B4-BE49-F238E27FC236}">
                <a16:creationId xmlns:a16="http://schemas.microsoft.com/office/drawing/2014/main" id="{D7095695-8DFF-48E7-8C52-E3313BE4A587}"/>
              </a:ext>
            </a:extLst>
          </p:cNvPr>
          <p:cNvPicPr>
            <a:picLocks noChangeAspect="1"/>
          </p:cNvPicPr>
          <p:nvPr/>
        </p:nvPicPr>
        <p:blipFill rotWithShape="1">
          <a:blip r:embed="rId2"/>
          <a:srcRect l="62622" t="16853" r="5457"/>
          <a:stretch/>
        </p:blipFill>
        <p:spPr>
          <a:xfrm>
            <a:off x="7486893" y="444553"/>
            <a:ext cx="2406317" cy="2971693"/>
          </a:xfrm>
          <a:prstGeom prst="rect">
            <a:avLst/>
          </a:prstGeom>
        </p:spPr>
      </p:pic>
    </p:spTree>
    <p:extLst>
      <p:ext uri="{BB962C8B-B14F-4D97-AF65-F5344CB8AC3E}">
        <p14:creationId xmlns:p14="http://schemas.microsoft.com/office/powerpoint/2010/main" val="340168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D550-C081-4F47-B213-41A13E7F86B9}"/>
              </a:ext>
            </a:extLst>
          </p:cNvPr>
          <p:cNvSpPr>
            <a:spLocks noGrp="1"/>
          </p:cNvSpPr>
          <p:nvPr>
            <p:ph type="title"/>
          </p:nvPr>
        </p:nvSpPr>
        <p:spPr>
          <a:xfrm>
            <a:off x="429684" y="251695"/>
            <a:ext cx="8596668" cy="1320800"/>
          </a:xfrm>
        </p:spPr>
        <p:txBody>
          <a:bodyPr/>
          <a:lstStyle/>
          <a:p>
            <a:r>
              <a:rPr lang="en-AU" dirty="0"/>
              <a:t>Garden</a:t>
            </a:r>
          </a:p>
        </p:txBody>
      </p:sp>
      <p:sp>
        <p:nvSpPr>
          <p:cNvPr id="3" name="TextBox 2">
            <a:extLst>
              <a:ext uri="{FF2B5EF4-FFF2-40B4-BE49-F238E27FC236}">
                <a16:creationId xmlns:a16="http://schemas.microsoft.com/office/drawing/2014/main" id="{AB7B203D-7E15-4EDA-9F7A-8C3EB392783D}"/>
              </a:ext>
            </a:extLst>
          </p:cNvPr>
          <p:cNvSpPr txBox="1"/>
          <p:nvPr/>
        </p:nvSpPr>
        <p:spPr>
          <a:xfrm>
            <a:off x="4582527" y="251695"/>
            <a:ext cx="5353050" cy="2739211"/>
          </a:xfrm>
          <a:prstGeom prst="rect">
            <a:avLst/>
          </a:prstGeom>
          <a:noFill/>
        </p:spPr>
        <p:txBody>
          <a:bodyPr wrap="square" rtlCol="0">
            <a:spAutoFit/>
          </a:bodyPr>
          <a:lstStyle/>
          <a:p>
            <a:r>
              <a:rPr lang="en-AU" sz="2800" b="1" dirty="0">
                <a:solidFill>
                  <a:schemeClr val="accent1"/>
                </a:solidFill>
              </a:rPr>
              <a:t>Garden challenges</a:t>
            </a:r>
          </a:p>
          <a:p>
            <a:r>
              <a:rPr lang="en-AU" dirty="0">
                <a:latin typeface="Calibri" panose="020F0502020204030204" pitchFamily="34" charset="0"/>
                <a:cs typeface="Calibri" panose="020F0502020204030204" pitchFamily="34" charset="0"/>
              </a:rPr>
              <a:t>Plants died</a:t>
            </a:r>
          </a:p>
          <a:p>
            <a:r>
              <a:rPr lang="en-AU" dirty="0">
                <a:latin typeface="Calibri" panose="020F0502020204030204" pitchFamily="34" charset="0"/>
                <a:cs typeface="Calibri" panose="020F0502020204030204" pitchFamily="34" charset="0"/>
              </a:rPr>
              <a:t>Dead lawn or bare ground was an eyesore</a:t>
            </a:r>
          </a:p>
          <a:p>
            <a:r>
              <a:rPr lang="en-AU" dirty="0">
                <a:latin typeface="Calibri" panose="020F0502020204030204" pitchFamily="34" charset="0"/>
                <a:cs typeface="Calibri" panose="020F0502020204030204" pitchFamily="34" charset="0"/>
              </a:rPr>
              <a:t>No lawn for children to play on</a:t>
            </a:r>
          </a:p>
          <a:p>
            <a:r>
              <a:rPr lang="en-AU" dirty="0">
                <a:latin typeface="Calibri" panose="020F0502020204030204" pitchFamily="34" charset="0"/>
                <a:cs typeface="Calibri" panose="020F0502020204030204" pitchFamily="34" charset="0"/>
              </a:rPr>
              <a:t>Had to use buckets to water the garden</a:t>
            </a:r>
          </a:p>
          <a:p>
            <a:r>
              <a:rPr lang="en-AU" dirty="0">
                <a:latin typeface="Calibri" panose="020F0502020204030204" pitchFamily="34" charset="0"/>
                <a:cs typeface="Calibri" panose="020F0502020204030204" pitchFamily="34" charset="0"/>
              </a:rPr>
              <a:t>Unable to grow fruit and vegetables</a:t>
            </a:r>
          </a:p>
          <a:p>
            <a:r>
              <a:rPr lang="en-AU" dirty="0">
                <a:latin typeface="Calibri" panose="020F0502020204030204" pitchFamily="34" charset="0"/>
                <a:cs typeface="Calibri" panose="020F0502020204030204" pitchFamily="34" charset="0"/>
              </a:rPr>
              <a:t>The loss of the garden space was a source of distress to many people in the community</a:t>
            </a:r>
          </a:p>
          <a:p>
            <a:r>
              <a:rPr lang="en-AU" dirty="0">
                <a:latin typeface="Calibri" panose="020F0502020204030204" pitchFamily="34" charset="0"/>
                <a:cs typeface="Calibri" panose="020F0502020204030204" pitchFamily="34" charset="0"/>
              </a:rPr>
              <a:t>Dust everywhere</a:t>
            </a:r>
          </a:p>
        </p:txBody>
      </p:sp>
      <p:sp>
        <p:nvSpPr>
          <p:cNvPr id="4" name="TextBox 3">
            <a:extLst>
              <a:ext uri="{FF2B5EF4-FFF2-40B4-BE49-F238E27FC236}">
                <a16:creationId xmlns:a16="http://schemas.microsoft.com/office/drawing/2014/main" id="{B094D32B-BB8D-432B-8BD6-36EBAA495B0F}"/>
              </a:ext>
            </a:extLst>
          </p:cNvPr>
          <p:cNvSpPr txBox="1"/>
          <p:nvPr/>
        </p:nvSpPr>
        <p:spPr>
          <a:xfrm>
            <a:off x="752475" y="3219449"/>
            <a:ext cx="8379168" cy="2677656"/>
          </a:xfrm>
          <a:prstGeom prst="rect">
            <a:avLst/>
          </a:prstGeom>
          <a:noFill/>
        </p:spPr>
        <p:txBody>
          <a:bodyPr wrap="square" rtlCol="0">
            <a:spAutoFit/>
          </a:bodyPr>
          <a:lstStyle/>
          <a:p>
            <a:r>
              <a:rPr lang="en-AU" sz="2400" b="1" dirty="0">
                <a:solidFill>
                  <a:schemeClr val="accent1"/>
                </a:solidFill>
              </a:rPr>
              <a:t>Garden solutions in the long-term</a:t>
            </a:r>
          </a:p>
          <a:p>
            <a:r>
              <a:rPr lang="en-AU" dirty="0">
                <a:latin typeface="Calibri" panose="020F0502020204030204" pitchFamily="34" charset="0"/>
                <a:cs typeface="Calibri" panose="020F0502020204030204" pitchFamily="34" charset="0"/>
              </a:rPr>
              <a:t>Plant drought-tolerant gardens</a:t>
            </a:r>
          </a:p>
          <a:p>
            <a:r>
              <a:rPr lang="en-AU" dirty="0">
                <a:latin typeface="Calibri" panose="020F0502020204030204" pitchFamily="34" charset="0"/>
                <a:cs typeface="Calibri" panose="020F0502020204030204" pitchFamily="34" charset="0"/>
              </a:rPr>
              <a:t>Grow plants that belong in the local area such as natives, particularly local varieties</a:t>
            </a:r>
          </a:p>
          <a:p>
            <a:r>
              <a:rPr lang="en-AU" dirty="0">
                <a:latin typeface="Calibri" panose="020F0502020204030204" pitchFamily="34" charset="0"/>
                <a:cs typeface="Calibri" panose="020F0502020204030204" pitchFamily="34" charset="0"/>
              </a:rPr>
              <a:t>Remove plants that are better suited to wetter environments</a:t>
            </a:r>
          </a:p>
          <a:p>
            <a:r>
              <a:rPr lang="en-AU" dirty="0">
                <a:latin typeface="Calibri" panose="020F0502020204030204" pitchFamily="34" charset="0"/>
                <a:cs typeface="Calibri" panose="020F0502020204030204" pitchFamily="34" charset="0"/>
              </a:rPr>
              <a:t>Remove or reduce grassed areas</a:t>
            </a:r>
          </a:p>
          <a:p>
            <a:r>
              <a:rPr lang="en-AU" dirty="0">
                <a:latin typeface="Calibri" panose="020F0502020204030204" pitchFamily="34" charset="0"/>
                <a:cs typeface="Calibri" panose="020F0502020204030204" pitchFamily="34" charset="0"/>
              </a:rPr>
              <a:t>Use stones or </a:t>
            </a:r>
            <a:r>
              <a:rPr lang="en-AU" dirty="0" err="1">
                <a:latin typeface="Calibri" panose="020F0502020204030204" pitchFamily="34" charset="0"/>
                <a:cs typeface="Calibri" panose="020F0502020204030204" pitchFamily="34" charset="0"/>
              </a:rPr>
              <a:t>articifical</a:t>
            </a:r>
            <a:r>
              <a:rPr lang="en-AU" dirty="0">
                <a:latin typeface="Calibri" panose="020F0502020204030204" pitchFamily="34" charset="0"/>
                <a:cs typeface="Calibri" panose="020F0502020204030204" pitchFamily="34" charset="0"/>
              </a:rPr>
              <a:t> lawn instead of grass</a:t>
            </a:r>
          </a:p>
          <a:p>
            <a:r>
              <a:rPr lang="en-AU" dirty="0">
                <a:latin typeface="Calibri" panose="020F0502020204030204" pitchFamily="34" charset="0"/>
                <a:cs typeface="Calibri" panose="020F0502020204030204" pitchFamily="34" charset="0"/>
              </a:rPr>
              <a:t>Build shade structures for vulnerable areas such as the vegetable patch</a:t>
            </a:r>
          </a:p>
          <a:p>
            <a:r>
              <a:rPr lang="en-AU" dirty="0">
                <a:latin typeface="Calibri" panose="020F0502020204030204" pitchFamily="34" charset="0"/>
                <a:cs typeface="Calibri" panose="020F0502020204030204" pitchFamily="34" charset="0"/>
              </a:rPr>
              <a:t>Install rainwater tanks</a:t>
            </a:r>
          </a:p>
          <a:p>
            <a:r>
              <a:rPr lang="en-AU" dirty="0">
                <a:latin typeface="Calibri" panose="020F0502020204030204" pitchFamily="34" charset="0"/>
                <a:cs typeface="Calibri" panose="020F0502020204030204" pitchFamily="34" charset="0"/>
              </a:rPr>
              <a:t>Appreciate the reduced maintenance of a native garden or one with less lawn</a:t>
            </a:r>
          </a:p>
        </p:txBody>
      </p:sp>
      <p:pic>
        <p:nvPicPr>
          <p:cNvPr id="8" name="Picture 7">
            <a:extLst>
              <a:ext uri="{FF2B5EF4-FFF2-40B4-BE49-F238E27FC236}">
                <a16:creationId xmlns:a16="http://schemas.microsoft.com/office/drawing/2014/main" id="{946D0F29-A13E-474F-8420-D75E0F26A365}"/>
              </a:ext>
            </a:extLst>
          </p:cNvPr>
          <p:cNvPicPr>
            <a:picLocks noChangeAspect="1"/>
          </p:cNvPicPr>
          <p:nvPr/>
        </p:nvPicPr>
        <p:blipFill>
          <a:blip r:embed="rId2"/>
          <a:stretch>
            <a:fillRect/>
          </a:stretch>
        </p:blipFill>
        <p:spPr>
          <a:xfrm>
            <a:off x="831232" y="952528"/>
            <a:ext cx="3349747" cy="2152650"/>
          </a:xfrm>
          <a:prstGeom prst="rect">
            <a:avLst/>
          </a:prstGeom>
        </p:spPr>
      </p:pic>
    </p:spTree>
    <p:extLst>
      <p:ext uri="{BB962C8B-B14F-4D97-AF65-F5344CB8AC3E}">
        <p14:creationId xmlns:p14="http://schemas.microsoft.com/office/powerpoint/2010/main" val="18738154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5528</TotalTime>
  <Words>2155</Words>
  <Application>Microsoft Office PowerPoint</Application>
  <PresentationFormat>Widescreen</PresentationFormat>
  <Paragraphs>189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Trebuchet MS</vt:lpstr>
      <vt:lpstr>Wingdings 3</vt:lpstr>
      <vt:lpstr>Facet</vt:lpstr>
      <vt:lpstr>PowerPoint Presentation</vt:lpstr>
      <vt:lpstr>Background to this project</vt:lpstr>
      <vt:lpstr>What we were looking for </vt:lpstr>
      <vt:lpstr>How we did it  </vt:lpstr>
      <vt:lpstr>Survey – what we said</vt:lpstr>
      <vt:lpstr>Where they lived –  8/10 lived here more than 20 years</vt:lpstr>
      <vt:lpstr>Themes that emerged</vt:lpstr>
      <vt:lpstr>Top 10 tips for family and home</vt:lpstr>
      <vt:lpstr>Garden</vt:lpstr>
      <vt:lpstr>Farm</vt:lpstr>
      <vt:lpstr>Natural Landscape</vt:lpstr>
      <vt:lpstr>Workplace</vt:lpstr>
      <vt:lpstr>Sport and Leisure</vt:lpstr>
      <vt:lpstr>Health</vt:lpstr>
      <vt:lpstr>Community </vt:lpstr>
      <vt:lpstr>Innovation</vt:lpstr>
      <vt:lpstr>Children</vt:lpstr>
      <vt:lpstr>Observations</vt:lpstr>
      <vt:lpstr>Thank you –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Dalton (DFFH)</dc:creator>
  <cp:lastModifiedBy>Simone Dalton (DFFH)</cp:lastModifiedBy>
  <cp:revision>30</cp:revision>
  <dcterms:created xsi:type="dcterms:W3CDTF">2021-02-12T00:32:25Z</dcterms:created>
  <dcterms:modified xsi:type="dcterms:W3CDTF">2022-03-07T22:19:31Z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e64453-338c-4f93-8a4d-0039a0a41f2a_Enabled">
    <vt:lpwstr>true</vt:lpwstr>
  </property>
  <property fmtid="{D5CDD505-2E9C-101B-9397-08002B2CF9AE}" pid="3" name="MSIP_Label_43e64453-338c-4f93-8a4d-0039a0a41f2a_SetDate">
    <vt:lpwstr>2022-03-07T22:19:31Z</vt:lpwstr>
  </property>
  <property fmtid="{D5CDD505-2E9C-101B-9397-08002B2CF9AE}" pid="4" name="MSIP_Label_43e64453-338c-4f93-8a4d-0039a0a41f2a_Method">
    <vt:lpwstr>Privileged</vt:lpwstr>
  </property>
  <property fmtid="{D5CDD505-2E9C-101B-9397-08002B2CF9AE}" pid="5" name="MSIP_Label_43e64453-338c-4f93-8a4d-0039a0a41f2a_Name">
    <vt:lpwstr>43e64453-338c-4f93-8a4d-0039a0a41f2a</vt:lpwstr>
  </property>
  <property fmtid="{D5CDD505-2E9C-101B-9397-08002B2CF9AE}" pid="6" name="MSIP_Label_43e64453-338c-4f93-8a4d-0039a0a41f2a_SiteId">
    <vt:lpwstr>c0e0601f-0fac-449c-9c88-a104c4eb9f28</vt:lpwstr>
  </property>
  <property fmtid="{D5CDD505-2E9C-101B-9397-08002B2CF9AE}" pid="7" name="MSIP_Label_43e64453-338c-4f93-8a4d-0039a0a41f2a_ActionId">
    <vt:lpwstr>9105761c-6451-4e7f-9e8f-bcc01538afd4</vt:lpwstr>
  </property>
  <property fmtid="{D5CDD505-2E9C-101B-9397-08002B2CF9AE}" pid="8" name="MSIP_Label_43e64453-338c-4f93-8a4d-0039a0a41f2a_ContentBits">
    <vt:lpwstr>2</vt:lpwstr>
  </property>
</Properties>
</file>